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1"/>
  </p:notesMasterIdLst>
  <p:sldIdLst>
    <p:sldId id="256" r:id="rId2"/>
    <p:sldId id="257" r:id="rId3"/>
    <p:sldId id="258" r:id="rId4"/>
    <p:sldId id="313" r:id="rId5"/>
    <p:sldId id="316" r:id="rId6"/>
    <p:sldId id="317" r:id="rId7"/>
    <p:sldId id="318" r:id="rId8"/>
    <p:sldId id="259"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120" d="100"/>
          <a:sy n="120" d="100"/>
        </p:scale>
        <p:origin x="84" y="-14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18D8E-CDD2-44DF-9F50-F5A371F21128}"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6C497-3ECF-4493-AF31-F80F0DDF6420}" type="slidenum">
              <a:rPr lang="en-US" smtClean="0"/>
              <a:t>‹#›</a:t>
            </a:fld>
            <a:endParaRPr lang="en-US"/>
          </a:p>
        </p:txBody>
      </p:sp>
    </p:spTree>
    <p:extLst>
      <p:ext uri="{BB962C8B-B14F-4D97-AF65-F5344CB8AC3E}">
        <p14:creationId xmlns:p14="http://schemas.microsoft.com/office/powerpoint/2010/main" val="177907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CC59B-CC93-4FC8-8BAC-5F9DB7752340}" type="slidenum">
              <a:rPr lang="en-US" smtClean="0"/>
              <a:t>9</a:t>
            </a:fld>
            <a:endParaRPr lang="en-US"/>
          </a:p>
        </p:txBody>
      </p:sp>
    </p:spTree>
    <p:extLst>
      <p:ext uri="{BB962C8B-B14F-4D97-AF65-F5344CB8AC3E}">
        <p14:creationId xmlns:p14="http://schemas.microsoft.com/office/powerpoint/2010/main" val="306943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9/14/2020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86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9/14/2020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906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9/14/2020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505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40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9/14/2020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7522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599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7508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9/14/2020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9622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9/14/2020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2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591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519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9/14/2020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022684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info@fichtelegal.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ichtelegal.com/"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info@fichtelega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mailto:info@fichtelegal.com" TargetMode="External"/><Relationship Id="rId4" Type="http://schemas.openxmlformats.org/officeDocument/2006/relationships/hyperlink" Target="http://www.fichtelegal.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fichtelegal.com/"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hyperlink" Target="mailto:info@fichteleg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6" name="Rectangle 8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0" name="Rectangle 89">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intech Icon On Abstract Financial Technology Background . - Roshec  International">
            <a:extLst>
              <a:ext uri="{FF2B5EF4-FFF2-40B4-BE49-F238E27FC236}">
                <a16:creationId xmlns:a16="http://schemas.microsoft.com/office/drawing/2014/main" id="{69531DC1-447F-498D-AEB1-7411ED643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54" b="1333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DBAC64-0C8A-41BA-9AA2-953ECCB71822}"/>
              </a:ext>
            </a:extLst>
          </p:cNvPr>
          <p:cNvSpPr>
            <a:spLocks noGrp="1"/>
          </p:cNvSpPr>
          <p:nvPr>
            <p:ph type="ctrTitle"/>
          </p:nvPr>
        </p:nvSpPr>
        <p:spPr>
          <a:xfrm>
            <a:off x="1051560" y="4497628"/>
            <a:ext cx="3827544" cy="1295895"/>
          </a:xfrm>
        </p:spPr>
        <p:txBody>
          <a:bodyPr vert="horz" lIns="91440" tIns="45720" rIns="91440" bIns="45720" rtlCol="0" anchor="ctr">
            <a:normAutofit fontScale="90000"/>
          </a:bodyPr>
          <a:lstStyle/>
          <a:p>
            <a:br>
              <a:rPr lang="en-US" sz="1300" cap="small" spc="25" dirty="0"/>
            </a:br>
            <a:br>
              <a:rPr lang="en-US" sz="1300" cap="small" spc="25" dirty="0"/>
            </a:br>
            <a:br>
              <a:rPr lang="en-US" sz="1300" cap="small" spc="25" dirty="0"/>
            </a:br>
            <a:r>
              <a:rPr lang="en-US" sz="2700" b="1" cap="small" spc="25" dirty="0">
                <a:effectLst/>
              </a:rPr>
              <a:t>Fintech – Current Legal Implications and Future Challenges</a:t>
            </a:r>
            <a:br>
              <a:rPr lang="en-US" sz="1300" i="1" dirty="0"/>
            </a:br>
            <a:endParaRPr lang="en-US" sz="1300" dirty="0"/>
          </a:p>
        </p:txBody>
      </p:sp>
      <p:sp>
        <p:nvSpPr>
          <p:cNvPr id="94" name="Rectangle 93">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2113636-95BC-4866-9119-DC438202F555}"/>
              </a:ext>
            </a:extLst>
          </p:cNvPr>
          <p:cNvSpPr>
            <a:spLocks noGrp="1"/>
          </p:cNvSpPr>
          <p:nvPr>
            <p:ph type="subTitle" idx="1"/>
          </p:nvPr>
        </p:nvSpPr>
        <p:spPr>
          <a:xfrm>
            <a:off x="5132832" y="4655866"/>
            <a:ext cx="6007608" cy="1536192"/>
          </a:xfrm>
        </p:spPr>
        <p:txBody>
          <a:bodyPr vert="horz" lIns="91440" tIns="45720" rIns="91440" bIns="45720" rtlCol="0" anchor="ctr">
            <a:normAutofit/>
          </a:bodyPr>
          <a:lstStyle/>
          <a:p>
            <a:pPr marL="114300" indent="-285750">
              <a:lnSpc>
                <a:spcPct val="100000"/>
              </a:lnSpc>
              <a:buFont typeface="Wingdings" panose="05000000000000000000" pitchFamily="2" charset="2"/>
              <a:buChar char="§"/>
            </a:pPr>
            <a:r>
              <a:rPr lang="en-US" sz="1400" b="1" dirty="0"/>
              <a:t>Webinar: CLPD ACCREDITED </a:t>
            </a:r>
          </a:p>
          <a:p>
            <a:pPr marL="114300" indent="-285750">
              <a:lnSpc>
                <a:spcPct val="100000"/>
              </a:lnSpc>
              <a:buFont typeface="Wingdings" panose="05000000000000000000" pitchFamily="2" charset="2"/>
              <a:buChar char="§"/>
            </a:pPr>
            <a:r>
              <a:rPr lang="en-US" sz="1400" b="1" dirty="0"/>
              <a:t>Speaker: Dr.Laura Voda          </a:t>
            </a:r>
          </a:p>
          <a:p>
            <a:pPr marL="114300" indent="-285750">
              <a:lnSpc>
                <a:spcPct val="100000"/>
              </a:lnSpc>
              <a:buFont typeface="Wingdings" panose="05000000000000000000" pitchFamily="2" charset="2"/>
              <a:buChar char="§"/>
            </a:pPr>
            <a:r>
              <a:rPr lang="en-US" sz="1400" b="1" dirty="0"/>
              <a:t>Date: 15.09.2020 </a:t>
            </a:r>
          </a:p>
          <a:p>
            <a:pPr marL="114300" indent="-285750">
              <a:lnSpc>
                <a:spcPct val="100000"/>
              </a:lnSpc>
              <a:buFont typeface="Wingdings" panose="05000000000000000000" pitchFamily="2" charset="2"/>
              <a:buChar char="§"/>
            </a:pPr>
            <a:r>
              <a:rPr lang="en-US" sz="1400" b="1" dirty="0"/>
              <a:t>Time: 11:00am – 12:00pm</a:t>
            </a:r>
          </a:p>
          <a:p>
            <a:pPr marL="114300" indent="-228600">
              <a:lnSpc>
                <a:spcPct val="100000"/>
              </a:lnSpc>
              <a:buFont typeface="Arial" panose="020B0604020202020204" pitchFamily="34" charset="0"/>
              <a:buChar char="•"/>
            </a:pPr>
            <a:endParaRPr lang="en-US" sz="1700" dirty="0"/>
          </a:p>
        </p:txBody>
      </p:sp>
      <p:pic>
        <p:nvPicPr>
          <p:cNvPr id="8" name="Picture 7" descr="A close up of a logo&#10;&#10;Description automatically generated">
            <a:extLst>
              <a:ext uri="{FF2B5EF4-FFF2-40B4-BE49-F238E27FC236}">
                <a16:creationId xmlns:a16="http://schemas.microsoft.com/office/drawing/2014/main" id="{2FD74463-8E75-4FF5-B1B8-BB16BDB35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607" y="141647"/>
            <a:ext cx="1644438" cy="968072"/>
          </a:xfrm>
          <a:prstGeom prst="rect">
            <a:avLst/>
          </a:prstGeom>
        </p:spPr>
      </p:pic>
      <p:sp>
        <p:nvSpPr>
          <p:cNvPr id="9" name="Rectangle 8">
            <a:extLst>
              <a:ext uri="{FF2B5EF4-FFF2-40B4-BE49-F238E27FC236}">
                <a16:creationId xmlns:a16="http://schemas.microsoft.com/office/drawing/2014/main" id="{C3BA6E63-35FC-4488-9B68-D4C7CE186F48}"/>
              </a:ext>
            </a:extLst>
          </p:cNvPr>
          <p:cNvSpPr/>
          <p:nvPr/>
        </p:nvSpPr>
        <p:spPr>
          <a:xfrm>
            <a:off x="9695420" y="654675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338814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104">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Top 10 countries leading in fintech | PaySpace Magazine">
            <a:extLst>
              <a:ext uri="{FF2B5EF4-FFF2-40B4-BE49-F238E27FC236}">
                <a16:creationId xmlns:a16="http://schemas.microsoft.com/office/drawing/2014/main" id="{703DFCE1-18AD-4693-9597-AD98C7590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25" r="17913" b="-1"/>
          <a:stretch/>
        </p:blipFill>
        <p:spPr bwMode="auto">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5" name="Freeform: Shape 106">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6" name="Freeform: Shape 108">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EC5F73-5991-45E6-9558-38570EC13BC8}"/>
              </a:ext>
            </a:extLst>
          </p:cNvPr>
          <p:cNvSpPr>
            <a:spLocks noGrp="1"/>
          </p:cNvSpPr>
          <p:nvPr>
            <p:ph type="title"/>
          </p:nvPr>
        </p:nvSpPr>
        <p:spPr>
          <a:xfrm>
            <a:off x="371094" y="1161288"/>
            <a:ext cx="3438144" cy="1239012"/>
          </a:xfrm>
        </p:spPr>
        <p:txBody>
          <a:bodyPr anchor="ctr">
            <a:normAutofit/>
          </a:bodyPr>
          <a:lstStyle/>
          <a:p>
            <a:r>
              <a:rPr lang="en-US" sz="2800" b="1"/>
              <a:t>AGENDA</a:t>
            </a:r>
            <a:br>
              <a:rPr lang="en-US" sz="2800" b="1"/>
            </a:br>
            <a:endParaRPr lang="en-US" sz="2800"/>
          </a:p>
        </p:txBody>
      </p:sp>
      <p:sp>
        <p:nvSpPr>
          <p:cNvPr id="117" name="Rectangle 110">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85488F-5606-43F8-BF8A-2FD5DB4CDED2}"/>
              </a:ext>
            </a:extLst>
          </p:cNvPr>
          <p:cNvSpPr>
            <a:spLocks noGrp="1"/>
          </p:cNvSpPr>
          <p:nvPr>
            <p:ph idx="1"/>
          </p:nvPr>
        </p:nvSpPr>
        <p:spPr>
          <a:xfrm>
            <a:off x="371094" y="2718054"/>
            <a:ext cx="3438906" cy="3207258"/>
          </a:xfrm>
        </p:spPr>
        <p:txBody>
          <a:bodyPr anchor="t">
            <a:normAutofit/>
          </a:bodyPr>
          <a:lstStyle/>
          <a:p>
            <a:pPr>
              <a:buFont typeface="Wingdings" panose="05000000000000000000" pitchFamily="2" charset="2"/>
              <a:buChar char="§"/>
            </a:pPr>
            <a:r>
              <a:rPr lang="en-US" sz="1700" dirty="0"/>
              <a:t>Introductory</a:t>
            </a:r>
          </a:p>
          <a:p>
            <a:pPr>
              <a:buFont typeface="Wingdings" panose="05000000000000000000" pitchFamily="2" charset="2"/>
              <a:buChar char="§"/>
            </a:pPr>
            <a:r>
              <a:rPr lang="en-US" sz="1700" dirty="0"/>
              <a:t>11:00 – 11:30  – Presentation</a:t>
            </a:r>
          </a:p>
          <a:p>
            <a:pPr>
              <a:buFont typeface="Wingdings" panose="05000000000000000000" pitchFamily="2" charset="2"/>
              <a:buChar char="§"/>
            </a:pPr>
            <a:r>
              <a:rPr lang="en-US" sz="1700" dirty="0"/>
              <a:t>11:30 – 12:00  – Live Q&amp;A</a:t>
            </a:r>
          </a:p>
          <a:p>
            <a:pPr>
              <a:buFont typeface="Wingdings" panose="05000000000000000000" pitchFamily="2" charset="2"/>
              <a:buChar char="§"/>
            </a:pPr>
            <a:r>
              <a:rPr lang="en-US" sz="1700" dirty="0"/>
              <a:t>Concluding remarks</a:t>
            </a:r>
          </a:p>
          <a:p>
            <a:endParaRPr lang="en-US" sz="1700" dirty="0"/>
          </a:p>
        </p:txBody>
      </p:sp>
      <p:pic>
        <p:nvPicPr>
          <p:cNvPr id="7" name="Picture 6" descr="A close up of a logo&#10;&#10;Description automatically generated">
            <a:extLst>
              <a:ext uri="{FF2B5EF4-FFF2-40B4-BE49-F238E27FC236}">
                <a16:creationId xmlns:a16="http://schemas.microsoft.com/office/drawing/2014/main" id="{1F8A62E9-3180-4867-8218-161F682A7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380" y="141745"/>
            <a:ext cx="1892628" cy="1114180"/>
          </a:xfrm>
          <a:prstGeom prst="rect">
            <a:avLst/>
          </a:prstGeom>
        </p:spPr>
      </p:pic>
      <p:sp>
        <p:nvSpPr>
          <p:cNvPr id="8" name="Rectangle 7">
            <a:extLst>
              <a:ext uri="{FF2B5EF4-FFF2-40B4-BE49-F238E27FC236}">
                <a16:creationId xmlns:a16="http://schemas.microsoft.com/office/drawing/2014/main" id="{77F9B3ED-DADA-4E37-94CC-3C0D0650B519}"/>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36806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t the New York Fed: Research Conference on FinTech -Liberty Street  Economics">
            <a:extLst>
              <a:ext uri="{FF2B5EF4-FFF2-40B4-BE49-F238E27FC236}">
                <a16:creationId xmlns:a16="http://schemas.microsoft.com/office/drawing/2014/main" id="{04D06599-9B39-4FE9-A1A7-EF02FC9184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000"/>
          <a:stretch/>
        </p:blipFill>
        <p:spPr bwMode="auto">
          <a:xfrm>
            <a:off x="3523488" y="649604"/>
            <a:ext cx="8668512" cy="590061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74C68C-6910-4F01-863F-8BEA753DBE82}"/>
              </a:ext>
            </a:extLst>
          </p:cNvPr>
          <p:cNvSpPr>
            <a:spLocks noGrp="1"/>
          </p:cNvSpPr>
          <p:nvPr>
            <p:ph type="title"/>
          </p:nvPr>
        </p:nvSpPr>
        <p:spPr>
          <a:xfrm>
            <a:off x="376215" y="1999660"/>
            <a:ext cx="3744513" cy="719860"/>
          </a:xfrm>
        </p:spPr>
        <p:txBody>
          <a:bodyPr anchor="b">
            <a:normAutofit fontScale="90000"/>
          </a:bodyPr>
          <a:lstStyle/>
          <a:p>
            <a:pPr algn="ctr"/>
            <a:r>
              <a:rPr lang="en-US" sz="2000" dirty="0">
                <a:effectLst/>
                <a:ea typeface="Calibri" panose="020F0502020204030204" pitchFamily="34" charset="0"/>
                <a:cs typeface="Times New Roman" panose="02020603050405020304" pitchFamily="18" charset="0"/>
              </a:rPr>
              <a:t>Transition to a Cashless Society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E10BDA-21DB-430B-9C64-8D3A4D9B0AC6}"/>
              </a:ext>
            </a:extLst>
          </p:cNvPr>
          <p:cNvSpPr>
            <a:spLocks noGrp="1"/>
          </p:cNvSpPr>
          <p:nvPr>
            <p:ph idx="1"/>
          </p:nvPr>
        </p:nvSpPr>
        <p:spPr>
          <a:xfrm>
            <a:off x="276018" y="2553042"/>
            <a:ext cx="3605436" cy="3716313"/>
          </a:xfrm>
        </p:spPr>
        <p:txBody>
          <a:bodyPr anchor="t">
            <a:normAutofit fontScale="92500"/>
          </a:bodyPr>
          <a:lstStyle/>
          <a:p>
            <a:pPr marR="0" indent="0" algn="just">
              <a:lnSpc>
                <a:spcPct val="107000"/>
              </a:lnSpc>
              <a:spcBef>
                <a:spcPts val="0"/>
              </a:spcBef>
              <a:spcAft>
                <a:spcPts val="0"/>
              </a:spcAft>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FinTech has a joint, hybrid nature, representing a “union” between financial services and information technology. Fintech aims at challenging a paradigm – the traditional way of offering financial services. </a:t>
            </a:r>
          </a:p>
          <a:p>
            <a:pPr marR="0" indent="0" algn="just">
              <a:lnSpc>
                <a:spcPct val="107000"/>
              </a:lnSpc>
              <a:spcBef>
                <a:spcPts val="0"/>
              </a:spcBef>
              <a:spcAft>
                <a:spcPts val="0"/>
              </a:spcAft>
              <a:buNone/>
            </a:pPr>
            <a:endPar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endParaRPr>
          </a:p>
          <a:p>
            <a:pPr marR="0" indent="0" algn="just">
              <a:lnSpc>
                <a:spcPct val="107000"/>
              </a:lnSpc>
              <a:spcBef>
                <a:spcPts val="0"/>
              </a:spcBef>
              <a:spcAft>
                <a:spcPts val="0"/>
              </a:spcAft>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The sector comprises financial payments services, as well as crypto assets / cryptocurrencies, wealth management, aggregation or acquiring services, lending, crowdfunding, offerings. </a:t>
            </a:r>
          </a:p>
          <a:p>
            <a:pPr indent="0" algn="just">
              <a:lnSpc>
                <a:spcPct val="107000"/>
              </a:lnSpc>
              <a:spcBef>
                <a:spcPts val="0"/>
              </a:spcBef>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 </a:t>
            </a:r>
          </a:p>
          <a:p>
            <a:pPr marR="0" indent="0" algn="just">
              <a:lnSpc>
                <a:spcPct val="107000"/>
              </a:lnSpc>
              <a:spcBef>
                <a:spcPts val="0"/>
              </a:spcBef>
              <a:spcAft>
                <a:spcPts val="0"/>
              </a:spcAft>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FinTech spans various areas of law including finance, technology, tax, compliance, IP, M&amp;A, corporate governance, intellectual property and contracts. </a:t>
            </a:r>
          </a:p>
          <a:p>
            <a:pPr indent="0" algn="just">
              <a:lnSpc>
                <a:spcPct val="107000"/>
              </a:lnSpc>
              <a:spcBef>
                <a:spcPts val="0"/>
              </a:spcBef>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 </a:t>
            </a:r>
          </a:p>
          <a:p>
            <a:pPr marR="0" indent="0" algn="just">
              <a:lnSpc>
                <a:spcPct val="107000"/>
              </a:lnSpc>
              <a:spcBef>
                <a:spcPts val="0"/>
              </a:spcBef>
              <a:spcAft>
                <a:spcPts val="0"/>
              </a:spcAft>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It is a market with progressive growth, expected to reach worldwide 300 billion USD worldwide in the upcoming 3-4 years, due to:</a:t>
            </a:r>
          </a:p>
          <a:p>
            <a:pPr indent="0" algn="just">
              <a:lnSpc>
                <a:spcPct val="107000"/>
              </a:lnSpc>
              <a:spcBef>
                <a:spcPts val="0"/>
              </a:spcBef>
              <a:buNone/>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 </a:t>
            </a:r>
          </a:p>
          <a:p>
            <a:pPr marR="0" lvl="0" algn="just">
              <a:lnSpc>
                <a:spcPct val="107000"/>
              </a:lnSpc>
              <a:spcBef>
                <a:spcPts val="0"/>
              </a:spcBef>
              <a:spcAft>
                <a:spcPts val="0"/>
              </a:spcAft>
              <a:buFont typeface="Wingdings" panose="05000000000000000000" pitchFamily="2" charset="2"/>
              <a:buChar char="§"/>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It is a market that attracts investments and</a:t>
            </a:r>
          </a:p>
          <a:p>
            <a:pPr marR="0" lvl="0" algn="just">
              <a:lnSpc>
                <a:spcPct val="107000"/>
              </a:lnSpc>
              <a:spcBef>
                <a:spcPts val="0"/>
              </a:spcBef>
              <a:spcAft>
                <a:spcPts val="0"/>
              </a:spcAft>
              <a:buFont typeface="Wingdings" panose="05000000000000000000" pitchFamily="2" charset="2"/>
              <a:buChar char="§"/>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Low cost financial services available, rising the customers’ demand, therefore growing the market</a:t>
            </a:r>
          </a:p>
          <a:p>
            <a:pPr marR="0" lvl="0" algn="just">
              <a:lnSpc>
                <a:spcPct val="107000"/>
              </a:lnSpc>
              <a:spcBef>
                <a:spcPts val="0"/>
              </a:spcBef>
              <a:spcAft>
                <a:spcPts val="800"/>
              </a:spcAft>
              <a:buFont typeface="Wingdings" panose="05000000000000000000" pitchFamily="2" charset="2"/>
              <a:buChar char="§"/>
            </a:pPr>
            <a:r>
              <a:rPr lang="en-US" sz="1000" dirty="0">
                <a:effectLst/>
                <a:latin typeface="Neue Haas Grotesk Text Pro" panose="020B0504020202020204" pitchFamily="34" charset="0"/>
                <a:ea typeface="Calibri" panose="020F0502020204030204" pitchFamily="34" charset="0"/>
                <a:cs typeface="Times New Roman" panose="02020603050405020304" pitchFamily="18" charset="0"/>
              </a:rPr>
              <a:t>Post pandemic – easiest method of receiving financial services (since many banks have been physically closed). </a:t>
            </a:r>
          </a:p>
          <a:p>
            <a:endParaRPr lang="en-US" sz="1700" dirty="0"/>
          </a:p>
        </p:txBody>
      </p:sp>
      <p:sp>
        <p:nvSpPr>
          <p:cNvPr id="4" name="Rectangle 3">
            <a:extLst>
              <a:ext uri="{FF2B5EF4-FFF2-40B4-BE49-F238E27FC236}">
                <a16:creationId xmlns:a16="http://schemas.microsoft.com/office/drawing/2014/main" id="{F2FDCEAC-5324-4D84-AF79-E166C58769BE}"/>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grpSp>
        <p:nvGrpSpPr>
          <p:cNvPr id="18" name="Group 17">
            <a:extLst>
              <a:ext uri="{FF2B5EF4-FFF2-40B4-BE49-F238E27FC236}">
                <a16:creationId xmlns:a16="http://schemas.microsoft.com/office/drawing/2014/main" id="{F1ACCACD-8D04-4871-A016-881BC948519F}"/>
              </a:ext>
            </a:extLst>
          </p:cNvPr>
          <p:cNvGrpSpPr/>
          <p:nvPr/>
        </p:nvGrpSpPr>
        <p:grpSpPr>
          <a:xfrm>
            <a:off x="0" y="0"/>
            <a:ext cx="12192000" cy="663574"/>
            <a:chOff x="109268" y="93710"/>
            <a:chExt cx="11946744" cy="663574"/>
          </a:xfrm>
        </p:grpSpPr>
        <p:sp>
          <p:nvSpPr>
            <p:cNvPr id="19" name="Rectangle 18">
              <a:extLst>
                <a:ext uri="{FF2B5EF4-FFF2-40B4-BE49-F238E27FC236}">
                  <a16:creationId xmlns:a16="http://schemas.microsoft.com/office/drawing/2014/main" id="{C629B410-F384-41E9-8EED-63869BAEBF7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0" name="image1.png">
              <a:extLst>
                <a:ext uri="{FF2B5EF4-FFF2-40B4-BE49-F238E27FC236}">
                  <a16:creationId xmlns:a16="http://schemas.microsoft.com/office/drawing/2014/main" id="{39977A57-6705-4E82-BCED-550D32E1FB0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1" name="Rectangle 20">
              <a:extLst>
                <a:ext uri="{FF2B5EF4-FFF2-40B4-BE49-F238E27FC236}">
                  <a16:creationId xmlns:a16="http://schemas.microsoft.com/office/drawing/2014/main" id="{891A2AB6-656E-409F-8D48-DCD79EC035F9}"/>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5" name="Rectangle 4">
            <a:extLst>
              <a:ext uri="{FF2B5EF4-FFF2-40B4-BE49-F238E27FC236}">
                <a16:creationId xmlns:a16="http://schemas.microsoft.com/office/drawing/2014/main" id="{182F68A4-0F50-4231-9E65-D1F824D0E81D}"/>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6" name="TextBox 5">
            <a:extLst>
              <a:ext uri="{FF2B5EF4-FFF2-40B4-BE49-F238E27FC236}">
                <a16:creationId xmlns:a16="http://schemas.microsoft.com/office/drawing/2014/main" id="{22A7C983-4793-4CB4-B390-1BC4355B0B1A}"/>
              </a:ext>
            </a:extLst>
          </p:cNvPr>
          <p:cNvSpPr txBox="1"/>
          <p:nvPr/>
        </p:nvSpPr>
        <p:spPr>
          <a:xfrm>
            <a:off x="4531057" y="6569235"/>
            <a:ext cx="4612943" cy="307777"/>
          </a:xfrm>
          <a:prstGeom prst="rect">
            <a:avLst/>
          </a:prstGeom>
          <a:noFill/>
        </p:spPr>
        <p:txBody>
          <a:bodyPr wrap="square" rtlCol="0">
            <a:spAutoFit/>
          </a:bodyPr>
          <a:lstStyle/>
          <a:p>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510323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2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How does the UK fintech sector compare with the rest of the world? |  Business Leader News">
            <a:extLst>
              <a:ext uri="{FF2B5EF4-FFF2-40B4-BE49-F238E27FC236}">
                <a16:creationId xmlns:a16="http://schemas.microsoft.com/office/drawing/2014/main" id="{DA00D471-5112-40CC-867D-5EFCF8345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399" b="-2"/>
          <a:stretch/>
        </p:blipFill>
        <p:spPr bwMode="auto">
          <a:xfrm>
            <a:off x="4883022" y="10"/>
            <a:ext cx="7308978" cy="6536241"/>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8" name="Freeform: Shape 13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179227-0975-45E9-A44F-246014801287}"/>
              </a:ext>
            </a:extLst>
          </p:cNvPr>
          <p:cNvSpPr>
            <a:spLocks noGrp="1"/>
          </p:cNvSpPr>
          <p:nvPr>
            <p:ph type="title"/>
          </p:nvPr>
        </p:nvSpPr>
        <p:spPr>
          <a:xfrm>
            <a:off x="362822" y="951752"/>
            <a:ext cx="4992624" cy="1243584"/>
          </a:xfrm>
        </p:spPr>
        <p:txBody>
          <a:bodyPr anchor="ctr">
            <a:normAutofit/>
          </a:bodyPr>
          <a:lstStyle/>
          <a:p>
            <a:r>
              <a:rPr lang="en-US" sz="1800" dirty="0">
                <a:effectLst/>
                <a:ea typeface="Calibri" panose="020F0502020204030204" pitchFamily="34" charset="0"/>
                <a:cs typeface="Times New Roman" panose="02020603050405020304" pitchFamily="18" charset="0"/>
              </a:rPr>
              <a:t>Overview </a:t>
            </a:r>
            <a:r>
              <a:rPr lang="en-US" sz="1800" dirty="0">
                <a:ea typeface="Calibri" panose="020F0502020204030204" pitchFamily="34" charset="0"/>
                <a:cs typeface="Times New Roman" panose="02020603050405020304" pitchFamily="18" charset="0"/>
              </a:rPr>
              <a:t>O</a:t>
            </a:r>
            <a:r>
              <a:rPr lang="en-US" sz="1800" dirty="0">
                <a:effectLst/>
                <a:ea typeface="Calibri" panose="020F0502020204030204" pitchFamily="34" charset="0"/>
                <a:cs typeface="Times New Roman" panose="02020603050405020304" pitchFamily="18" charset="0"/>
              </a:rPr>
              <a:t>f </a:t>
            </a:r>
            <a:r>
              <a:rPr lang="en-US" sz="1800" dirty="0">
                <a:ea typeface="Calibri" panose="020F0502020204030204" pitchFamily="34" charset="0"/>
                <a:cs typeface="Times New Roman" panose="02020603050405020304" pitchFamily="18" charset="0"/>
              </a:rPr>
              <a:t>T</a:t>
            </a:r>
            <a:r>
              <a:rPr lang="en-US" sz="1800" dirty="0">
                <a:effectLst/>
                <a:ea typeface="Calibri" panose="020F0502020204030204" pitchFamily="34" charset="0"/>
                <a:cs typeface="Times New Roman" panose="02020603050405020304" pitchFamily="18" charset="0"/>
              </a:rPr>
              <a:t>he Legal Framework – UAE Focus</a:t>
            </a:r>
            <a:br>
              <a:rPr lang="en-US" sz="2600" dirty="0">
                <a:effectLst/>
                <a:ea typeface="Calibri" panose="020F0502020204030204" pitchFamily="34" charset="0"/>
                <a:cs typeface="Times New Roman" panose="02020603050405020304" pitchFamily="18" charset="0"/>
              </a:rPr>
            </a:br>
            <a:endParaRPr lang="en-US" sz="2600" dirty="0"/>
          </a:p>
        </p:txBody>
      </p:sp>
      <p:sp>
        <p:nvSpPr>
          <p:cNvPr id="135" name="Rectangle 13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33843F-35C9-47D5-8931-28E86875FBBB}"/>
              </a:ext>
            </a:extLst>
          </p:cNvPr>
          <p:cNvSpPr>
            <a:spLocks noGrp="1"/>
          </p:cNvSpPr>
          <p:nvPr>
            <p:ph idx="1"/>
          </p:nvPr>
        </p:nvSpPr>
        <p:spPr>
          <a:xfrm>
            <a:off x="362822" y="1778228"/>
            <a:ext cx="5259278" cy="5053417"/>
          </a:xfrm>
        </p:spPr>
        <p:txBody>
          <a:bodyPr anchor="t">
            <a:normAutofit fontScale="55000" lnSpcReduction="20000"/>
          </a:bodyPr>
          <a:lstStyle/>
          <a:p>
            <a:pPr marL="0" indent="0">
              <a:lnSpc>
                <a:spcPct val="100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It is a market that can be segmented, since it is very comprehensive: API, AI,  crowdfunding, crypto, offerings, blockchain (which is expected to grow soon from Series A to Series B investments in UAE too).</a:t>
            </a:r>
          </a:p>
          <a:p>
            <a:pPr marL="0" marR="0" indent="0">
              <a:lnSpc>
                <a:spcPct val="100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Regulation wise, there are many areas where we may look into: </a:t>
            </a:r>
          </a:p>
          <a:p>
            <a:pPr marL="342900" marR="0" lvl="0" indent="-342900">
              <a:lnSpc>
                <a:spcPct val="100000"/>
              </a:lnSpc>
              <a:spcBef>
                <a:spcPts val="0"/>
              </a:spcBef>
              <a:spcAft>
                <a:spcPts val="0"/>
              </a:spcAft>
              <a:buFont typeface="+mj-lt"/>
              <a:buAutoNum type="alphaLcParenR"/>
            </a:pPr>
            <a:r>
              <a:rPr lang="en-US" sz="1800" dirty="0">
                <a:effectLst/>
                <a:ea typeface="Calibri" panose="020F0502020204030204" pitchFamily="34" charset="0"/>
                <a:cs typeface="Times New Roman" panose="02020603050405020304" pitchFamily="18" charset="0"/>
              </a:rPr>
              <a:t>Financial services regulation </a:t>
            </a:r>
          </a:p>
          <a:p>
            <a:pPr marL="342900" marR="0" lvl="0" indent="-342900">
              <a:lnSpc>
                <a:spcPct val="100000"/>
              </a:lnSpc>
              <a:spcBef>
                <a:spcPts val="0"/>
              </a:spcBef>
              <a:spcAft>
                <a:spcPts val="0"/>
              </a:spcAft>
              <a:buFont typeface="+mj-lt"/>
              <a:buAutoNum type="alphaLcParenR"/>
            </a:pPr>
            <a:r>
              <a:rPr lang="en-US" sz="1800" dirty="0">
                <a:effectLst/>
                <a:ea typeface="Calibri" panose="020F0502020204030204" pitchFamily="34" charset="0"/>
                <a:cs typeface="Times New Roman" panose="02020603050405020304" pitchFamily="18" charset="0"/>
              </a:rPr>
              <a:t>Corporate regulation </a:t>
            </a:r>
          </a:p>
          <a:p>
            <a:pPr marL="342900" marR="0" lvl="0" indent="-342900">
              <a:lnSpc>
                <a:spcPct val="100000"/>
              </a:lnSpc>
              <a:spcBef>
                <a:spcPts val="0"/>
              </a:spcBef>
              <a:spcAft>
                <a:spcPts val="800"/>
              </a:spcAft>
              <a:buFont typeface="+mj-lt"/>
              <a:buAutoNum type="alphaLcParenR"/>
            </a:pPr>
            <a:r>
              <a:rPr lang="en-US" sz="1800" dirty="0">
                <a:effectLst/>
                <a:ea typeface="Calibri" panose="020F0502020204030204" pitchFamily="34" charset="0"/>
                <a:cs typeface="Times New Roman" panose="02020603050405020304" pitchFamily="18" charset="0"/>
              </a:rPr>
              <a:t>Data regulation etc. </a:t>
            </a:r>
            <a:br>
              <a:rPr lang="en-US" sz="1800" dirty="0">
                <a:effectLst/>
                <a:ea typeface="Calibri" panose="020F0502020204030204" pitchFamily="34" charset="0"/>
                <a:cs typeface="Times New Roman" panose="02020603050405020304" pitchFamily="18" charset="0"/>
              </a:rPr>
            </a:br>
            <a:endParaRPr lang="en-US" sz="1800" dirty="0">
              <a:effectLst/>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For financial services specifically: </a:t>
            </a:r>
            <a:br>
              <a:rPr lang="en-US" sz="1800" dirty="0">
                <a:effectLst/>
                <a:ea typeface="Calibri" panose="020F0502020204030204" pitchFamily="34" charset="0"/>
                <a:cs typeface="Times New Roman" panose="02020603050405020304" pitchFamily="18" charset="0"/>
              </a:rPr>
            </a:br>
            <a:endParaRPr lang="en-US" sz="1800" dirty="0">
              <a:effectLst/>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800" b="1" dirty="0">
                <a:effectLst/>
                <a:ea typeface="Calibri" panose="020F0502020204030204" pitchFamily="34" charset="0"/>
                <a:cs typeface="Times New Roman" panose="02020603050405020304" pitchFamily="18" charset="0"/>
              </a:rPr>
              <a:t>SCA: </a:t>
            </a:r>
            <a:endParaRPr lang="en-US" sz="1800" dirty="0">
              <a:effectLst/>
              <a:ea typeface="Calibri" panose="020F0502020204030204" pitchFamily="34" charset="0"/>
              <a:cs typeface="Times New Roman" panose="02020603050405020304" pitchFamily="18" charset="0"/>
            </a:endParaRPr>
          </a:p>
          <a:p>
            <a:pPr algn="just">
              <a:lnSpc>
                <a:spcPct val="100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Fintech Pilot Licenses 2018, Regulatory Framework for Stored Values and Electronic Payment Systems 2017, Crypto Assets regulation drafts 2019 </a:t>
            </a:r>
          </a:p>
          <a:p>
            <a:pPr algn="just">
              <a:lnSpc>
                <a:spcPct val="100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Retail PSP: Authorized commercial banks and other licensed PSPs offering retail, Government, and peer-to-peer digital payment services as well as money remittances</a:t>
            </a:r>
          </a:p>
          <a:p>
            <a:pPr algn="just">
              <a:lnSpc>
                <a:spcPct val="100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Micropayments PSP: PSPs offering micropayments solution facilitating digital payments targeting the unbanked and under-banked segments in the UAE</a:t>
            </a:r>
          </a:p>
          <a:p>
            <a:pPr algn="just">
              <a:lnSpc>
                <a:spcPct val="100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Government PSP: Federal and local Government statutory bodies offering Government digital payment services</a:t>
            </a:r>
          </a:p>
          <a:p>
            <a:pPr algn="just">
              <a:lnSpc>
                <a:spcPct val="100000"/>
              </a:lnSpc>
              <a:spcBef>
                <a:spcPts val="0"/>
              </a:spcBef>
              <a:spcAft>
                <a:spcPts val="8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Non-issuing PSP: Non-deposit taking and non-issuing institutions that offer retail, Government, and peer-to-peer digital payment services.</a:t>
            </a:r>
          </a:p>
          <a:p>
            <a:pPr marL="0" indent="0">
              <a:lnSpc>
                <a:spcPct val="100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DIFC: </a:t>
            </a:r>
            <a:r>
              <a:rPr lang="en-US" sz="1800" dirty="0">
                <a:effectLst/>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DFSA Rulebook </a:t>
            </a:r>
          </a:p>
          <a:p>
            <a:pPr marL="0" marR="0" indent="0">
              <a:lnSpc>
                <a:spcPct val="100000"/>
              </a:lnSpc>
              <a:spcBef>
                <a:spcPts val="0"/>
              </a:spcBef>
              <a:spcAft>
                <a:spcPts val="800"/>
              </a:spcAft>
              <a:buNone/>
            </a:pPr>
            <a:r>
              <a:rPr lang="en-US" sz="1800" b="1" dirty="0">
                <a:effectLst/>
                <a:ea typeface="Calibri" panose="020F0502020204030204" pitchFamily="34" charset="0"/>
                <a:cs typeface="Times New Roman" panose="02020603050405020304" pitchFamily="18" charset="0"/>
              </a:rPr>
              <a:t> ADGM : FSMR 2015</a:t>
            </a:r>
            <a:endParaRPr lang="en-US" sz="1800" dirty="0">
              <a:effectLst/>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800" b="1" dirty="0">
                <a:effectLst/>
                <a:ea typeface="Calibri" panose="020F0502020204030204" pitchFamily="34" charset="0"/>
                <a:cs typeface="Times New Roman" panose="02020603050405020304" pitchFamily="18" charset="0"/>
              </a:rPr>
              <a:t> Both confirm that PSP can be nonbanks.</a:t>
            </a:r>
            <a:endParaRPr lang="en-US" sz="1800" dirty="0">
              <a:effectLst/>
              <a:ea typeface="Calibri" panose="020F0502020204030204" pitchFamily="34" charset="0"/>
              <a:cs typeface="Times New Roman" panose="02020603050405020304" pitchFamily="18" charset="0"/>
            </a:endParaRPr>
          </a:p>
          <a:p>
            <a:pPr>
              <a:lnSpc>
                <a:spcPct val="100000"/>
              </a:lnSpc>
            </a:pPr>
            <a:endParaRPr lang="en-US" sz="500" dirty="0"/>
          </a:p>
        </p:txBody>
      </p:sp>
      <p:sp>
        <p:nvSpPr>
          <p:cNvPr id="6" name="Rectangle 5">
            <a:extLst>
              <a:ext uri="{FF2B5EF4-FFF2-40B4-BE49-F238E27FC236}">
                <a16:creationId xmlns:a16="http://schemas.microsoft.com/office/drawing/2014/main" id="{C884C5AC-E4A9-4563-80FD-8370B3E93308}"/>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
        <p:nvSpPr>
          <p:cNvPr id="7" name="TextBox 6">
            <a:extLst>
              <a:ext uri="{FF2B5EF4-FFF2-40B4-BE49-F238E27FC236}">
                <a16:creationId xmlns:a16="http://schemas.microsoft.com/office/drawing/2014/main" id="{4D696B7A-D545-4995-A369-35C272D2268A}"/>
              </a:ext>
            </a:extLst>
          </p:cNvPr>
          <p:cNvSpPr txBox="1"/>
          <p:nvPr/>
        </p:nvSpPr>
        <p:spPr>
          <a:xfrm>
            <a:off x="4531057" y="6569235"/>
            <a:ext cx="4612943" cy="307777"/>
          </a:xfrm>
          <a:prstGeom prst="rect">
            <a:avLst/>
          </a:prstGeom>
          <a:noFill/>
        </p:spPr>
        <p:txBody>
          <a:bodyPr wrap="square" rtlCol="0">
            <a:spAutoFit/>
          </a:bodyPr>
          <a:lstStyle/>
          <a:p>
            <a:pPr>
              <a:spcAft>
                <a:spcPts val="600"/>
              </a:spcAft>
            </a:pPr>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grpSp>
        <p:nvGrpSpPr>
          <p:cNvPr id="65" name="Group 64">
            <a:extLst>
              <a:ext uri="{FF2B5EF4-FFF2-40B4-BE49-F238E27FC236}">
                <a16:creationId xmlns:a16="http://schemas.microsoft.com/office/drawing/2014/main" id="{1324DBCC-D0DC-4A45-A115-7939A51F7842}"/>
              </a:ext>
            </a:extLst>
          </p:cNvPr>
          <p:cNvGrpSpPr/>
          <p:nvPr/>
        </p:nvGrpSpPr>
        <p:grpSpPr>
          <a:xfrm>
            <a:off x="0" y="0"/>
            <a:ext cx="12192000" cy="663574"/>
            <a:chOff x="109268" y="93710"/>
            <a:chExt cx="11946744" cy="663574"/>
          </a:xfrm>
        </p:grpSpPr>
        <p:sp>
          <p:nvSpPr>
            <p:cNvPr id="66" name="Rectangle 65">
              <a:extLst>
                <a:ext uri="{FF2B5EF4-FFF2-40B4-BE49-F238E27FC236}">
                  <a16:creationId xmlns:a16="http://schemas.microsoft.com/office/drawing/2014/main" id="{84363F64-02B9-429A-8067-EE9471E1A625}"/>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67" name="image1.png">
              <a:extLst>
                <a:ext uri="{FF2B5EF4-FFF2-40B4-BE49-F238E27FC236}">
                  <a16:creationId xmlns:a16="http://schemas.microsoft.com/office/drawing/2014/main" id="{BAEB3F3D-0BDF-438D-9D51-848685E8846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68" name="Rectangle 67">
              <a:extLst>
                <a:ext uri="{FF2B5EF4-FFF2-40B4-BE49-F238E27FC236}">
                  <a16:creationId xmlns:a16="http://schemas.microsoft.com/office/drawing/2014/main" id="{CA663169-53A7-4527-A50F-F461D6940E70}"/>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10" name="Rectangle 9">
            <a:extLst>
              <a:ext uri="{FF2B5EF4-FFF2-40B4-BE49-F238E27FC236}">
                <a16:creationId xmlns:a16="http://schemas.microsoft.com/office/drawing/2014/main" id="{CB6CD865-DFA1-4207-AB28-F7977D60C1B9}"/>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Tree>
    <p:extLst>
      <p:ext uri="{BB962C8B-B14F-4D97-AF65-F5344CB8AC3E}">
        <p14:creationId xmlns:p14="http://schemas.microsoft.com/office/powerpoint/2010/main" val="423933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uide to Regulatory Fintech Sandboxes Internationally – Financial  Institutions Hub">
            <a:extLst>
              <a:ext uri="{FF2B5EF4-FFF2-40B4-BE49-F238E27FC236}">
                <a16:creationId xmlns:a16="http://schemas.microsoft.com/office/drawing/2014/main" id="{FBC495E8-CCB4-4A0E-A037-A7F2BEB563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1" b="-1"/>
          <a:stretch/>
        </p:blipFill>
        <p:spPr bwMode="auto">
          <a:xfrm>
            <a:off x="3809995" y="517814"/>
            <a:ext cx="8668512" cy="60349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74C68C-6910-4F01-863F-8BEA753DBE82}"/>
              </a:ext>
            </a:extLst>
          </p:cNvPr>
          <p:cNvSpPr>
            <a:spLocks noGrp="1"/>
          </p:cNvSpPr>
          <p:nvPr>
            <p:ph type="title"/>
          </p:nvPr>
        </p:nvSpPr>
        <p:spPr>
          <a:xfrm>
            <a:off x="529400" y="1786019"/>
            <a:ext cx="3438144" cy="855486"/>
          </a:xfrm>
        </p:spPr>
        <p:txBody>
          <a:bodyPr anchor="b">
            <a:normAutofit/>
          </a:bodyPr>
          <a:lstStyle/>
          <a:p>
            <a:r>
              <a:rPr lang="en-US" sz="1800" dirty="0">
                <a:effectLst/>
                <a:ea typeface="Calibri" panose="020F0502020204030204" pitchFamily="34" charset="0"/>
                <a:cs typeface="Times New Roman" panose="02020603050405020304" pitchFamily="18" charset="0"/>
              </a:rPr>
              <a:t>Legal Trends in the Industry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E10BDA-21DB-430B-9C64-8D3A4D9B0AC6}"/>
              </a:ext>
            </a:extLst>
          </p:cNvPr>
          <p:cNvSpPr>
            <a:spLocks noGrp="1"/>
          </p:cNvSpPr>
          <p:nvPr>
            <p:ph idx="1"/>
          </p:nvPr>
        </p:nvSpPr>
        <p:spPr>
          <a:xfrm>
            <a:off x="-60622" y="2663009"/>
            <a:ext cx="4398732" cy="3355575"/>
          </a:xfrm>
        </p:spPr>
        <p:txBody>
          <a:bodyPr anchor="t">
            <a:normAutofit/>
          </a:bodyPr>
          <a:lstStyle/>
          <a:p>
            <a:pPr marL="0" marR="0" indent="0" algn="ctr">
              <a:lnSpc>
                <a:spcPct val="107000"/>
              </a:lnSpc>
              <a:spcBef>
                <a:spcPts val="0"/>
              </a:spcBef>
              <a:spcAft>
                <a:spcPts val="800"/>
              </a:spcAft>
              <a:buNone/>
            </a:pPr>
            <a:r>
              <a:rPr lang="en-US" sz="900" b="1" dirty="0">
                <a:effectLst/>
                <a:ea typeface="Calibri" panose="020F0502020204030204" pitchFamily="34" charset="0"/>
                <a:cs typeface="Times New Roman" panose="02020603050405020304" pitchFamily="18" charset="0"/>
              </a:rPr>
              <a:t>Trend 1 </a:t>
            </a:r>
          </a:p>
          <a:p>
            <a:pPr marL="0" indent="0" algn="ctr">
              <a:lnSpc>
                <a:spcPct val="107000"/>
              </a:lnSpc>
              <a:spcBef>
                <a:spcPts val="0"/>
              </a:spcBef>
              <a:spcAft>
                <a:spcPts val="800"/>
              </a:spcAft>
              <a:buNone/>
            </a:pPr>
            <a:r>
              <a:rPr lang="en-US" sz="900" dirty="0">
                <a:effectLst/>
                <a:ea typeface="Calibri" panose="020F0502020204030204" pitchFamily="34" charset="0"/>
                <a:cs typeface="Times New Roman" panose="02020603050405020304" pitchFamily="18" charset="0"/>
              </a:rPr>
              <a:t>2018 – SCA: plan to regulate initial coin offerings (as securities)</a:t>
            </a:r>
            <a:br>
              <a:rPr lang="en-US" sz="900" dirty="0">
                <a:effectLst/>
                <a:ea typeface="Calibri" panose="020F0502020204030204" pitchFamily="34" charset="0"/>
                <a:cs typeface="Times New Roman" panose="02020603050405020304" pitchFamily="18" charset="0"/>
              </a:rPr>
            </a:br>
            <a:endParaRPr lang="en-US" sz="9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900" b="1" dirty="0">
                <a:effectLst/>
                <a:ea typeface="Calibri" panose="020F0502020204030204" pitchFamily="34" charset="0"/>
                <a:cs typeface="Times New Roman" panose="02020603050405020304" pitchFamily="18" charset="0"/>
              </a:rPr>
              <a:t>Trend 2 </a:t>
            </a:r>
          </a:p>
          <a:p>
            <a:pPr marL="0" indent="0" algn="ctr">
              <a:lnSpc>
                <a:spcPct val="107000"/>
              </a:lnSpc>
              <a:spcBef>
                <a:spcPts val="0"/>
              </a:spcBef>
              <a:spcAft>
                <a:spcPts val="800"/>
              </a:spcAft>
              <a:buNone/>
            </a:pPr>
            <a:r>
              <a:rPr lang="en-US" sz="900" dirty="0">
                <a:effectLst/>
                <a:ea typeface="Calibri" panose="020F0502020204030204" pitchFamily="34" charset="0"/>
                <a:cs typeface="Times New Roman" panose="02020603050405020304" pitchFamily="18" charset="0"/>
              </a:rPr>
              <a:t>Increment In B2C  and technology solutions </a:t>
            </a:r>
            <a:br>
              <a:rPr lang="en-US" sz="900" dirty="0">
                <a:effectLst/>
                <a:ea typeface="Calibri" panose="020F0502020204030204" pitchFamily="34" charset="0"/>
                <a:cs typeface="Times New Roman" panose="02020603050405020304" pitchFamily="18" charset="0"/>
              </a:rPr>
            </a:br>
            <a:endParaRPr lang="en-US" sz="9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900" b="1" dirty="0">
                <a:effectLst/>
                <a:ea typeface="Calibri" panose="020F0502020204030204" pitchFamily="34" charset="0"/>
                <a:cs typeface="Times New Roman" panose="02020603050405020304" pitchFamily="18" charset="0"/>
              </a:rPr>
              <a:t>Trend 3</a:t>
            </a:r>
          </a:p>
          <a:p>
            <a:pPr marL="0" indent="0" algn="ctr">
              <a:lnSpc>
                <a:spcPct val="107000"/>
              </a:lnSpc>
              <a:spcBef>
                <a:spcPts val="0"/>
              </a:spcBef>
              <a:spcAft>
                <a:spcPts val="800"/>
              </a:spcAft>
              <a:buNone/>
            </a:pPr>
            <a:r>
              <a:rPr lang="en-US" sz="900" dirty="0">
                <a:effectLst/>
                <a:ea typeface="Calibri" panose="020F0502020204030204" pitchFamily="34" charset="0"/>
                <a:cs typeface="Times New Roman" panose="02020603050405020304" pitchFamily="18" charset="0"/>
              </a:rPr>
              <a:t>Plenty of guidelines. Examples: ADGM: “Robo-Advisory”, Crypto Assets </a:t>
            </a:r>
            <a:br>
              <a:rPr lang="en-US" sz="900" dirty="0">
                <a:effectLst/>
                <a:ea typeface="Calibri" panose="020F0502020204030204" pitchFamily="34" charset="0"/>
                <a:cs typeface="Times New Roman" panose="02020603050405020304" pitchFamily="18" charset="0"/>
              </a:rPr>
            </a:br>
            <a:endParaRPr lang="en-US" sz="9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900" b="1" dirty="0">
                <a:effectLst/>
                <a:ea typeface="Calibri" panose="020F0502020204030204" pitchFamily="34" charset="0"/>
                <a:cs typeface="Times New Roman" panose="02020603050405020304" pitchFamily="18" charset="0"/>
              </a:rPr>
              <a:t>Trend 4</a:t>
            </a:r>
          </a:p>
          <a:p>
            <a:pPr marL="0" indent="0" algn="ctr">
              <a:lnSpc>
                <a:spcPct val="107000"/>
              </a:lnSpc>
              <a:spcBef>
                <a:spcPts val="0"/>
              </a:spcBef>
              <a:spcAft>
                <a:spcPts val="800"/>
              </a:spcAft>
              <a:buNone/>
            </a:pPr>
            <a:r>
              <a:rPr lang="en-US" sz="900" dirty="0">
                <a:effectLst/>
                <a:ea typeface="Calibri" panose="020F0502020204030204" pitchFamily="34" charset="0"/>
                <a:cs typeface="Times New Roman" panose="02020603050405020304" pitchFamily="18" charset="0"/>
              </a:rPr>
              <a:t>Increment in open banking services</a:t>
            </a:r>
            <a:br>
              <a:rPr lang="en-US" sz="900" dirty="0">
                <a:effectLst/>
                <a:ea typeface="Calibri" panose="020F0502020204030204" pitchFamily="34" charset="0"/>
                <a:cs typeface="Times New Roman" panose="02020603050405020304" pitchFamily="18" charset="0"/>
              </a:rPr>
            </a:br>
            <a:endParaRPr lang="en-US" sz="9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900" b="1" dirty="0">
                <a:effectLst/>
                <a:ea typeface="Calibri" panose="020F0502020204030204" pitchFamily="34" charset="0"/>
                <a:cs typeface="Times New Roman" panose="02020603050405020304" pitchFamily="18" charset="0"/>
              </a:rPr>
              <a:t>Trend 5</a:t>
            </a:r>
          </a:p>
          <a:p>
            <a:pPr marL="0" indent="0" algn="ctr">
              <a:lnSpc>
                <a:spcPct val="107000"/>
              </a:lnSpc>
              <a:spcBef>
                <a:spcPts val="0"/>
              </a:spcBef>
              <a:spcAft>
                <a:spcPts val="800"/>
              </a:spcAft>
              <a:buNone/>
            </a:pPr>
            <a:r>
              <a:rPr lang="en-US" sz="900" dirty="0">
                <a:effectLst/>
                <a:ea typeface="Calibri" panose="020F0502020204030204" pitchFamily="34" charset="0"/>
                <a:cs typeface="Times New Roman" panose="02020603050405020304" pitchFamily="18" charset="0"/>
              </a:rPr>
              <a:t>FATF, Data compliance increments (higher compliance)</a:t>
            </a:r>
          </a:p>
          <a:p>
            <a:pPr>
              <a:lnSpc>
                <a:spcPct val="100000"/>
              </a:lnSpc>
            </a:pPr>
            <a:endParaRPr lang="en-US" sz="800" dirty="0"/>
          </a:p>
        </p:txBody>
      </p:sp>
      <p:sp>
        <p:nvSpPr>
          <p:cNvPr id="4" name="Rectangle 3">
            <a:extLst>
              <a:ext uri="{FF2B5EF4-FFF2-40B4-BE49-F238E27FC236}">
                <a16:creationId xmlns:a16="http://schemas.microsoft.com/office/drawing/2014/main" id="{F2FDCEAC-5324-4D84-AF79-E166C58769BE}"/>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
        <p:nvSpPr>
          <p:cNvPr id="6" name="TextBox 5">
            <a:extLst>
              <a:ext uri="{FF2B5EF4-FFF2-40B4-BE49-F238E27FC236}">
                <a16:creationId xmlns:a16="http://schemas.microsoft.com/office/drawing/2014/main" id="{22A7C983-4793-4CB4-B390-1BC4355B0B1A}"/>
              </a:ext>
            </a:extLst>
          </p:cNvPr>
          <p:cNvSpPr txBox="1"/>
          <p:nvPr/>
        </p:nvSpPr>
        <p:spPr>
          <a:xfrm>
            <a:off x="4531057" y="6569235"/>
            <a:ext cx="4612943" cy="307777"/>
          </a:xfrm>
          <a:prstGeom prst="rect">
            <a:avLst/>
          </a:prstGeom>
          <a:noFill/>
        </p:spPr>
        <p:txBody>
          <a:bodyPr wrap="square" rtlCol="0">
            <a:spAutoFit/>
          </a:bodyPr>
          <a:lstStyle/>
          <a:p>
            <a:pPr>
              <a:spcAft>
                <a:spcPts val="600"/>
              </a:spcAft>
            </a:pPr>
            <a:r>
              <a:rPr lang="en-US" sz="1400" b="1" dirty="0">
                <a:latin typeface="Abadi" panose="020B0604020104020204" pitchFamily="34" charset="0"/>
                <a:hlinkClick r:id="rId3">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grpSp>
        <p:nvGrpSpPr>
          <p:cNvPr id="22" name="Group 21">
            <a:extLst>
              <a:ext uri="{FF2B5EF4-FFF2-40B4-BE49-F238E27FC236}">
                <a16:creationId xmlns:a16="http://schemas.microsoft.com/office/drawing/2014/main" id="{C40A4C27-0A44-4785-B513-682FA59AED54}"/>
              </a:ext>
            </a:extLst>
          </p:cNvPr>
          <p:cNvGrpSpPr/>
          <p:nvPr/>
        </p:nvGrpSpPr>
        <p:grpSpPr>
          <a:xfrm>
            <a:off x="0" y="0"/>
            <a:ext cx="12192000" cy="663574"/>
            <a:chOff x="109268" y="93710"/>
            <a:chExt cx="11946744" cy="663574"/>
          </a:xfrm>
        </p:grpSpPr>
        <p:sp>
          <p:nvSpPr>
            <p:cNvPr id="23" name="Rectangle 22">
              <a:extLst>
                <a:ext uri="{FF2B5EF4-FFF2-40B4-BE49-F238E27FC236}">
                  <a16:creationId xmlns:a16="http://schemas.microsoft.com/office/drawing/2014/main" id="{CA1A2CAE-79F1-4C6D-B71E-85F7B712EDB5}"/>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4" name="image1.png">
              <a:extLst>
                <a:ext uri="{FF2B5EF4-FFF2-40B4-BE49-F238E27FC236}">
                  <a16:creationId xmlns:a16="http://schemas.microsoft.com/office/drawing/2014/main" id="{664D6C6F-7110-4FC9-9E3A-30345B42AFA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5" name="Rectangle 24">
              <a:extLst>
                <a:ext uri="{FF2B5EF4-FFF2-40B4-BE49-F238E27FC236}">
                  <a16:creationId xmlns:a16="http://schemas.microsoft.com/office/drawing/2014/main" id="{34D88DA7-8106-4BFB-8F10-81111C75E157}"/>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8" name="Rectangle 7">
            <a:extLst>
              <a:ext uri="{FF2B5EF4-FFF2-40B4-BE49-F238E27FC236}">
                <a16:creationId xmlns:a16="http://schemas.microsoft.com/office/drawing/2014/main" id="{20F906E7-7D3F-4A65-A45F-E1ABDE40CCD6}"/>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5" name="TextBox 4">
            <a:extLst>
              <a:ext uri="{FF2B5EF4-FFF2-40B4-BE49-F238E27FC236}">
                <a16:creationId xmlns:a16="http://schemas.microsoft.com/office/drawing/2014/main" id="{B1BD75B4-2825-42A9-B397-AC8A5A87A438}"/>
              </a:ext>
            </a:extLst>
          </p:cNvPr>
          <p:cNvSpPr txBox="1"/>
          <p:nvPr/>
        </p:nvSpPr>
        <p:spPr>
          <a:xfrm>
            <a:off x="4439266" y="2443480"/>
            <a:ext cx="4111567" cy="369332"/>
          </a:xfrm>
          <a:prstGeom prst="rect">
            <a:avLst/>
          </a:prstGeom>
          <a:noFill/>
        </p:spPr>
        <p:txBody>
          <a:bodyPr wrap="square" rtlCol="0">
            <a:spAutoFit/>
          </a:bodyPr>
          <a:lstStyle/>
          <a:p>
            <a:r>
              <a:rPr lang="en-US" dirty="0"/>
              <a:t>The Classic Card Acquiring Scheme</a:t>
            </a:r>
          </a:p>
        </p:txBody>
      </p:sp>
      <p:sp>
        <p:nvSpPr>
          <p:cNvPr id="9" name="Rectangle 8">
            <a:extLst>
              <a:ext uri="{FF2B5EF4-FFF2-40B4-BE49-F238E27FC236}">
                <a16:creationId xmlns:a16="http://schemas.microsoft.com/office/drawing/2014/main" id="{7C1582B7-2777-404D-AF77-65EB2A521C54}"/>
              </a:ext>
            </a:extLst>
          </p:cNvPr>
          <p:cNvSpPr/>
          <p:nvPr/>
        </p:nvSpPr>
        <p:spPr>
          <a:xfrm>
            <a:off x="4627585" y="5112689"/>
            <a:ext cx="109282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Card holder</a:t>
            </a:r>
          </a:p>
        </p:txBody>
      </p:sp>
      <p:sp>
        <p:nvSpPr>
          <p:cNvPr id="10" name="Rectangle 9">
            <a:extLst>
              <a:ext uri="{FF2B5EF4-FFF2-40B4-BE49-F238E27FC236}">
                <a16:creationId xmlns:a16="http://schemas.microsoft.com/office/drawing/2014/main" id="{35936492-21F1-44D2-9183-3117A57AA74C}"/>
              </a:ext>
            </a:extLst>
          </p:cNvPr>
          <p:cNvSpPr/>
          <p:nvPr/>
        </p:nvSpPr>
        <p:spPr>
          <a:xfrm>
            <a:off x="6761067" y="5112689"/>
            <a:ext cx="109282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Merchant</a:t>
            </a:r>
          </a:p>
        </p:txBody>
      </p:sp>
      <p:sp>
        <p:nvSpPr>
          <p:cNvPr id="11" name="Rectangle 10">
            <a:extLst>
              <a:ext uri="{FF2B5EF4-FFF2-40B4-BE49-F238E27FC236}">
                <a16:creationId xmlns:a16="http://schemas.microsoft.com/office/drawing/2014/main" id="{28EDECD8-DD43-45F3-A95F-8A53A10BBDCA}"/>
              </a:ext>
            </a:extLst>
          </p:cNvPr>
          <p:cNvSpPr/>
          <p:nvPr/>
        </p:nvSpPr>
        <p:spPr>
          <a:xfrm>
            <a:off x="6822070" y="3929576"/>
            <a:ext cx="109282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err="1"/>
              <a:t>Aquirer</a:t>
            </a:r>
            <a:endParaRPr lang="en-US" sz="1300" dirty="0"/>
          </a:p>
        </p:txBody>
      </p:sp>
      <p:sp>
        <p:nvSpPr>
          <p:cNvPr id="13" name="Rectangle 12">
            <a:extLst>
              <a:ext uri="{FF2B5EF4-FFF2-40B4-BE49-F238E27FC236}">
                <a16:creationId xmlns:a16="http://schemas.microsoft.com/office/drawing/2014/main" id="{A18D4FB4-40D9-4675-83AF-5198EC2792DD}"/>
              </a:ext>
            </a:extLst>
          </p:cNvPr>
          <p:cNvSpPr/>
          <p:nvPr/>
        </p:nvSpPr>
        <p:spPr>
          <a:xfrm>
            <a:off x="5668242" y="3005542"/>
            <a:ext cx="109282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Processor </a:t>
            </a:r>
          </a:p>
        </p:txBody>
      </p:sp>
      <p:sp>
        <p:nvSpPr>
          <p:cNvPr id="15" name="Rectangle 14">
            <a:extLst>
              <a:ext uri="{FF2B5EF4-FFF2-40B4-BE49-F238E27FC236}">
                <a16:creationId xmlns:a16="http://schemas.microsoft.com/office/drawing/2014/main" id="{98A9F08E-5CED-40EC-84F1-A3419CF474D0}"/>
              </a:ext>
            </a:extLst>
          </p:cNvPr>
          <p:cNvSpPr/>
          <p:nvPr/>
        </p:nvSpPr>
        <p:spPr>
          <a:xfrm>
            <a:off x="4670864" y="3892541"/>
            <a:ext cx="109282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Card issuer </a:t>
            </a:r>
          </a:p>
        </p:txBody>
      </p:sp>
      <p:cxnSp>
        <p:nvCxnSpPr>
          <p:cNvPr id="21" name="Straight Arrow Connector 20">
            <a:extLst>
              <a:ext uri="{FF2B5EF4-FFF2-40B4-BE49-F238E27FC236}">
                <a16:creationId xmlns:a16="http://schemas.microsoft.com/office/drawing/2014/main" id="{048AC157-D5A9-43FB-A229-D6DC7EFEB646}"/>
              </a:ext>
            </a:extLst>
          </p:cNvPr>
          <p:cNvCxnSpPr/>
          <p:nvPr/>
        </p:nvCxnSpPr>
        <p:spPr>
          <a:xfrm>
            <a:off x="5649073" y="5297355"/>
            <a:ext cx="10928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Arrow: Right 27">
            <a:extLst>
              <a:ext uri="{FF2B5EF4-FFF2-40B4-BE49-F238E27FC236}">
                <a16:creationId xmlns:a16="http://schemas.microsoft.com/office/drawing/2014/main" id="{0547A206-7AAA-4171-987D-39ADE8F75ECE}"/>
              </a:ext>
            </a:extLst>
          </p:cNvPr>
          <p:cNvSpPr/>
          <p:nvPr/>
        </p:nvSpPr>
        <p:spPr>
          <a:xfrm rot="16200000">
            <a:off x="7041854" y="4454782"/>
            <a:ext cx="637278" cy="495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8EFC6ACF-4121-4A48-83A2-F267976A64E8}"/>
              </a:ext>
            </a:extLst>
          </p:cNvPr>
          <p:cNvSpPr/>
          <p:nvPr/>
        </p:nvSpPr>
        <p:spPr>
          <a:xfrm rot="13685388">
            <a:off x="6754997" y="3305267"/>
            <a:ext cx="637278" cy="495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57BF7D15-D028-4315-9B51-674101157480}"/>
              </a:ext>
            </a:extLst>
          </p:cNvPr>
          <p:cNvSpPr/>
          <p:nvPr/>
        </p:nvSpPr>
        <p:spPr>
          <a:xfrm rot="19336041">
            <a:off x="4998023" y="3316363"/>
            <a:ext cx="637278" cy="495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B03B839A-B3EF-48C6-9158-9BCF63DF1F8E}"/>
              </a:ext>
            </a:extLst>
          </p:cNvPr>
          <p:cNvSpPr/>
          <p:nvPr/>
        </p:nvSpPr>
        <p:spPr>
          <a:xfrm rot="5400000">
            <a:off x="4859657" y="4457090"/>
            <a:ext cx="637278" cy="495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D4189D-F28F-4E2F-A9B4-6AC0525B8657}"/>
              </a:ext>
            </a:extLst>
          </p:cNvPr>
          <p:cNvSpPr txBox="1"/>
          <p:nvPr/>
        </p:nvSpPr>
        <p:spPr>
          <a:xfrm>
            <a:off x="7066816" y="3617169"/>
            <a:ext cx="45719" cy="369332"/>
          </a:xfrm>
          <a:prstGeom prst="rect">
            <a:avLst/>
          </a:prstGeom>
          <a:noFill/>
        </p:spPr>
        <p:txBody>
          <a:bodyPr wrap="square" rtlCol="0">
            <a:spAutoFit/>
          </a:bodyPr>
          <a:lstStyle/>
          <a:p>
            <a:endParaRPr lang="en-US" dirty="0"/>
          </a:p>
        </p:txBody>
      </p:sp>
      <p:cxnSp>
        <p:nvCxnSpPr>
          <p:cNvPr id="37" name="Straight Connector 36">
            <a:extLst>
              <a:ext uri="{FF2B5EF4-FFF2-40B4-BE49-F238E27FC236}">
                <a16:creationId xmlns:a16="http://schemas.microsoft.com/office/drawing/2014/main" id="{9CBC21E6-DCA5-4F29-8B42-DDE6A79F3173}"/>
              </a:ext>
            </a:extLst>
          </p:cNvPr>
          <p:cNvCxnSpPr/>
          <p:nvPr/>
        </p:nvCxnSpPr>
        <p:spPr>
          <a:xfrm>
            <a:off x="5852160" y="4114242"/>
            <a:ext cx="889738" cy="0"/>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7A84821-2D01-4BC9-8A04-B1C7625E13AC}"/>
              </a:ext>
            </a:extLst>
          </p:cNvPr>
          <p:cNvSpPr txBox="1"/>
          <p:nvPr/>
        </p:nvSpPr>
        <p:spPr>
          <a:xfrm>
            <a:off x="5720411" y="5367130"/>
            <a:ext cx="955857" cy="246221"/>
          </a:xfrm>
          <a:prstGeom prst="rect">
            <a:avLst/>
          </a:prstGeom>
          <a:noFill/>
        </p:spPr>
        <p:txBody>
          <a:bodyPr wrap="square" rtlCol="0">
            <a:spAutoFit/>
          </a:bodyPr>
          <a:lstStyle/>
          <a:p>
            <a:r>
              <a:rPr lang="en-US" sz="1000" dirty="0"/>
              <a:t>Pays by card</a:t>
            </a:r>
          </a:p>
        </p:txBody>
      </p:sp>
      <p:sp>
        <p:nvSpPr>
          <p:cNvPr id="40" name="TextBox 39">
            <a:extLst>
              <a:ext uri="{FF2B5EF4-FFF2-40B4-BE49-F238E27FC236}">
                <a16:creationId xmlns:a16="http://schemas.microsoft.com/office/drawing/2014/main" id="{84E40F25-EDB5-4105-9B1E-43B6E4C79E26}"/>
              </a:ext>
            </a:extLst>
          </p:cNvPr>
          <p:cNvSpPr txBox="1"/>
          <p:nvPr/>
        </p:nvSpPr>
        <p:spPr>
          <a:xfrm>
            <a:off x="6898035" y="4677171"/>
            <a:ext cx="955857" cy="246221"/>
          </a:xfrm>
          <a:prstGeom prst="rect">
            <a:avLst/>
          </a:prstGeom>
          <a:noFill/>
        </p:spPr>
        <p:txBody>
          <a:bodyPr wrap="square" rtlCol="0">
            <a:spAutoFit/>
          </a:bodyPr>
          <a:lstStyle/>
          <a:p>
            <a:r>
              <a:rPr lang="en-US" sz="1000" dirty="0"/>
              <a:t>Commission</a:t>
            </a:r>
          </a:p>
        </p:txBody>
      </p:sp>
      <p:sp>
        <p:nvSpPr>
          <p:cNvPr id="42" name="TextBox 41">
            <a:extLst>
              <a:ext uri="{FF2B5EF4-FFF2-40B4-BE49-F238E27FC236}">
                <a16:creationId xmlns:a16="http://schemas.microsoft.com/office/drawing/2014/main" id="{EF7CFACE-4C0E-4C70-870E-4DB233AA9926}"/>
              </a:ext>
            </a:extLst>
          </p:cNvPr>
          <p:cNvSpPr txBox="1"/>
          <p:nvPr/>
        </p:nvSpPr>
        <p:spPr>
          <a:xfrm>
            <a:off x="5866212" y="4178205"/>
            <a:ext cx="955857" cy="246221"/>
          </a:xfrm>
          <a:prstGeom prst="rect">
            <a:avLst/>
          </a:prstGeom>
          <a:noFill/>
        </p:spPr>
        <p:txBody>
          <a:bodyPr wrap="square" rtlCol="0">
            <a:spAutoFit/>
          </a:bodyPr>
          <a:lstStyle/>
          <a:p>
            <a:r>
              <a:rPr lang="en-US" sz="1000" dirty="0"/>
              <a:t>Interchange</a:t>
            </a:r>
          </a:p>
        </p:txBody>
      </p:sp>
      <p:sp>
        <p:nvSpPr>
          <p:cNvPr id="44" name="TextBox 43">
            <a:extLst>
              <a:ext uri="{FF2B5EF4-FFF2-40B4-BE49-F238E27FC236}">
                <a16:creationId xmlns:a16="http://schemas.microsoft.com/office/drawing/2014/main" id="{F2DBB0B1-C2BA-461C-9DBA-269093E96397}"/>
              </a:ext>
            </a:extLst>
          </p:cNvPr>
          <p:cNvSpPr txBox="1"/>
          <p:nvPr/>
        </p:nvSpPr>
        <p:spPr>
          <a:xfrm>
            <a:off x="6666320" y="3501567"/>
            <a:ext cx="955857" cy="246221"/>
          </a:xfrm>
          <a:prstGeom prst="rect">
            <a:avLst/>
          </a:prstGeom>
          <a:noFill/>
        </p:spPr>
        <p:txBody>
          <a:bodyPr wrap="square" rtlCol="0">
            <a:spAutoFit/>
          </a:bodyPr>
          <a:lstStyle/>
          <a:p>
            <a:r>
              <a:rPr lang="en-US" sz="1000" dirty="0"/>
              <a:t>Commission</a:t>
            </a:r>
          </a:p>
        </p:txBody>
      </p:sp>
      <p:sp>
        <p:nvSpPr>
          <p:cNvPr id="46" name="TextBox 45">
            <a:extLst>
              <a:ext uri="{FF2B5EF4-FFF2-40B4-BE49-F238E27FC236}">
                <a16:creationId xmlns:a16="http://schemas.microsoft.com/office/drawing/2014/main" id="{1B6AD62A-4F90-43A5-98C5-69B0B8418846}"/>
              </a:ext>
            </a:extLst>
          </p:cNvPr>
          <p:cNvSpPr txBox="1"/>
          <p:nvPr/>
        </p:nvSpPr>
        <p:spPr>
          <a:xfrm>
            <a:off x="4823272" y="3430113"/>
            <a:ext cx="955857" cy="246221"/>
          </a:xfrm>
          <a:prstGeom prst="rect">
            <a:avLst/>
          </a:prstGeom>
          <a:noFill/>
        </p:spPr>
        <p:txBody>
          <a:bodyPr wrap="square" rtlCol="0">
            <a:spAutoFit/>
          </a:bodyPr>
          <a:lstStyle/>
          <a:p>
            <a:r>
              <a:rPr lang="en-US" sz="1000" dirty="0"/>
              <a:t>Commission</a:t>
            </a:r>
          </a:p>
        </p:txBody>
      </p:sp>
    </p:spTree>
    <p:extLst>
      <p:ext uri="{BB962C8B-B14F-4D97-AF65-F5344CB8AC3E}">
        <p14:creationId xmlns:p14="http://schemas.microsoft.com/office/powerpoint/2010/main" val="82892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8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S Financial Systems: data-driven solutions are key to adapting to a new  world | World Finance">
            <a:extLst>
              <a:ext uri="{FF2B5EF4-FFF2-40B4-BE49-F238E27FC236}">
                <a16:creationId xmlns:a16="http://schemas.microsoft.com/office/drawing/2014/main" id="{ABA6D251-DAAA-47A7-8FFF-53B3FBCFC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00"/>
          <a:stretch/>
        </p:blipFill>
        <p:spPr bwMode="auto">
          <a:xfrm>
            <a:off x="3523488" y="10"/>
            <a:ext cx="8668512" cy="6550213"/>
          </a:xfrm>
          <a:prstGeom prst="rect">
            <a:avLst/>
          </a:prstGeom>
          <a:noFill/>
          <a:extLst>
            <a:ext uri="{909E8E84-426E-40DD-AFC4-6F175D3DCCD1}">
              <a14:hiddenFill xmlns:a14="http://schemas.microsoft.com/office/drawing/2010/main">
                <a:solidFill>
                  <a:srgbClr val="FFFFFF"/>
                </a:solidFill>
              </a14:hiddenFill>
            </a:ext>
          </a:extLst>
        </p:spPr>
      </p:pic>
      <p:sp>
        <p:nvSpPr>
          <p:cNvPr id="7183" name="Rectangle 8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E60C59-E9D0-48DE-AB35-897411624CA5}"/>
              </a:ext>
            </a:extLst>
          </p:cNvPr>
          <p:cNvSpPr>
            <a:spLocks noGrp="1"/>
          </p:cNvSpPr>
          <p:nvPr>
            <p:ph type="title"/>
          </p:nvPr>
        </p:nvSpPr>
        <p:spPr>
          <a:xfrm>
            <a:off x="371094" y="1161288"/>
            <a:ext cx="3438144" cy="1124712"/>
          </a:xfrm>
        </p:spPr>
        <p:txBody>
          <a:bodyPr anchor="b">
            <a:normAutofit/>
          </a:bodyPr>
          <a:lstStyle/>
          <a:p>
            <a:r>
              <a:rPr lang="en-US" sz="1800" dirty="0">
                <a:effectLst/>
                <a:ea typeface="Calibri" panose="020F0502020204030204" pitchFamily="34" charset="0"/>
                <a:cs typeface="Times New Roman" panose="02020603050405020304" pitchFamily="18" charset="0"/>
              </a:rPr>
              <a:t>Overview of UAE incubators and equity investments in </a:t>
            </a:r>
            <a:r>
              <a:rPr lang="en-US" sz="1800" dirty="0">
                <a:ea typeface="Calibri" panose="020F0502020204030204" pitchFamily="34" charset="0"/>
                <a:cs typeface="Times New Roman" panose="02020603050405020304" pitchFamily="18" charset="0"/>
              </a:rPr>
              <a:t>F</a:t>
            </a:r>
            <a:r>
              <a:rPr lang="en-US" sz="1800" dirty="0">
                <a:effectLst/>
                <a:ea typeface="Calibri" panose="020F0502020204030204" pitchFamily="34" charset="0"/>
                <a:cs typeface="Times New Roman" panose="02020603050405020304" pitchFamily="18" charset="0"/>
              </a:rPr>
              <a:t>intech</a:t>
            </a:r>
            <a:endParaRPr lang="en-US" sz="1800" dirty="0"/>
          </a:p>
        </p:txBody>
      </p:sp>
      <p:sp>
        <p:nvSpPr>
          <p:cNvPr id="7184" name="Rectangle 8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5" name="Rectangle 8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D712D7A-3C6E-4A70-9DB1-CA7A4D388D01}"/>
              </a:ext>
            </a:extLst>
          </p:cNvPr>
          <p:cNvSpPr>
            <a:spLocks noGrp="1"/>
          </p:cNvSpPr>
          <p:nvPr>
            <p:ph idx="1"/>
          </p:nvPr>
        </p:nvSpPr>
        <p:spPr>
          <a:xfrm>
            <a:off x="371093" y="2718053"/>
            <a:ext cx="4612943" cy="3851181"/>
          </a:xfrm>
        </p:spPr>
        <p:txBody>
          <a:bodyPr anchor="t">
            <a:normAutofit/>
          </a:bodyPr>
          <a:lstStyle/>
          <a:p>
            <a:pPr marL="0" marR="0" indent="0">
              <a:lnSpc>
                <a:spcPct val="100000"/>
              </a:lnSpc>
              <a:spcBef>
                <a:spcPts val="0"/>
              </a:spcBef>
              <a:spcAft>
                <a:spcPts val="800"/>
              </a:spcAft>
              <a:buNone/>
            </a:pPr>
            <a:r>
              <a:rPr lang="en-US" sz="900" dirty="0">
                <a:effectLst/>
                <a:ea typeface="Calibri" panose="020F0502020204030204" pitchFamily="34" charset="0"/>
                <a:cs typeface="Calibri" panose="020F0502020204030204" pitchFamily="34" charset="0"/>
              </a:rPr>
              <a:t>ADGM - Regulatory Laboratory (“</a:t>
            </a:r>
            <a:r>
              <a:rPr lang="en-US" sz="900" dirty="0" err="1">
                <a:effectLst/>
                <a:ea typeface="Calibri" panose="020F0502020204030204" pitchFamily="34" charset="0"/>
                <a:cs typeface="Calibri" panose="020F0502020204030204" pitchFamily="34" charset="0"/>
              </a:rPr>
              <a:t>RegLab</a:t>
            </a:r>
            <a:r>
              <a:rPr lang="en-US" sz="900" dirty="0">
                <a:effectLst/>
                <a:ea typeface="Calibri" panose="020F0502020204030204" pitchFamily="34" charset="0"/>
                <a:cs typeface="Calibri" panose="020F0502020204030204" pitchFamily="34" charset="0"/>
              </a:rPr>
              <a:t>”), Fintech Digital Lab (for the creation of APIs)</a:t>
            </a:r>
          </a:p>
          <a:p>
            <a:pPr marL="0" marR="0" indent="0">
              <a:lnSpc>
                <a:spcPct val="100000"/>
              </a:lnSpc>
              <a:spcBef>
                <a:spcPts val="0"/>
              </a:spcBef>
              <a:spcAft>
                <a:spcPts val="800"/>
              </a:spcAft>
              <a:buNone/>
            </a:pPr>
            <a:r>
              <a:rPr lang="en-US" sz="900" dirty="0">
                <a:effectLst/>
                <a:ea typeface="Calibri" panose="020F0502020204030204" pitchFamily="34" charset="0"/>
                <a:cs typeface="Calibri" panose="020F0502020204030204" pitchFamily="34" charset="0"/>
              </a:rPr>
              <a:t>DIFC - Fintech Hive accelerator </a:t>
            </a:r>
          </a:p>
          <a:p>
            <a:pPr marL="0" marR="0" indent="0">
              <a:lnSpc>
                <a:spcPct val="100000"/>
              </a:lnSpc>
              <a:spcBef>
                <a:spcPts val="0"/>
              </a:spcBef>
              <a:spcAft>
                <a:spcPts val="800"/>
              </a:spcAft>
              <a:buNone/>
            </a:pPr>
            <a:endParaRPr lang="en-US" sz="900" dirty="0">
              <a:ea typeface="Calibri" panose="020F0502020204030204" pitchFamily="34" charset="0"/>
              <a:cs typeface="Calibri" panose="020F0502020204030204" pitchFamily="34" charset="0"/>
            </a:endParaRPr>
          </a:p>
          <a:p>
            <a:pPr marL="0" marR="0" indent="0">
              <a:lnSpc>
                <a:spcPct val="100000"/>
              </a:lnSpc>
              <a:spcBef>
                <a:spcPts val="0"/>
              </a:spcBef>
              <a:spcAft>
                <a:spcPts val="800"/>
              </a:spcAft>
              <a:buNone/>
            </a:pPr>
            <a:r>
              <a:rPr lang="en-US" sz="900" dirty="0">
                <a:effectLst/>
                <a:ea typeface="Calibri" panose="020F0502020204030204" pitchFamily="34" charset="0"/>
                <a:cs typeface="Calibri" panose="020F0502020204030204" pitchFamily="34" charset="0"/>
              </a:rPr>
              <a:t>Regulated environments where Fintech innovation and technology can be tested. The regulatory requirements are lower than the full licensing requirements applicable to the traditional financial services companies. Both offer scalability testing of the technology developed. </a:t>
            </a:r>
          </a:p>
          <a:p>
            <a:pPr marL="0" marR="0" indent="0">
              <a:lnSpc>
                <a:spcPct val="100000"/>
              </a:lnSpc>
              <a:spcBef>
                <a:spcPts val="0"/>
              </a:spcBef>
              <a:spcAft>
                <a:spcPts val="800"/>
              </a:spcAft>
              <a:buNone/>
            </a:pPr>
            <a:endParaRPr lang="en-US" sz="900" dirty="0">
              <a:effectLst/>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900" dirty="0">
                <a:effectLst/>
                <a:ea typeface="Calibri" panose="020F0502020204030204" pitchFamily="34" charset="0"/>
                <a:cs typeface="Times New Roman" panose="02020603050405020304" pitchFamily="18" charset="0"/>
              </a:rPr>
              <a:t>Disruption: agile innovations such as peer-to-peer lending and crowdfunding, that are threatening to render some traditional banking services obsolete as they provide alternative lending platforms and widen access to capital.</a:t>
            </a:r>
          </a:p>
          <a:p>
            <a:pPr marL="0" marR="0" indent="0">
              <a:lnSpc>
                <a:spcPct val="100000"/>
              </a:lnSpc>
              <a:spcBef>
                <a:spcPts val="0"/>
              </a:spcBef>
              <a:spcAft>
                <a:spcPts val="800"/>
              </a:spcAft>
              <a:buNone/>
            </a:pPr>
            <a:endParaRPr lang="en-US" sz="900" dirty="0">
              <a:effectLst/>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900" dirty="0">
                <a:ea typeface="Calibri" panose="020F0502020204030204" pitchFamily="34" charset="0"/>
                <a:cs typeface="Times New Roman" panose="02020603050405020304" pitchFamily="18" charset="0"/>
              </a:rPr>
              <a:t>Need to be regarded with reservations. For example, FSMR states in Guidance Note 3.10 that not all ICOs will constitute an Offer of Securities under the Market Rules or FSMR. If the tokens do not exemplify the features and characteristics of Securities, the offer of such tokens is not likely to be an Offer of Securities (each as defined in the FSMR and the ADGM Glossary) and neither is the trading of such tokens likely to constitute a Regulated Activity under the FSMR.</a:t>
            </a:r>
            <a:endParaRPr lang="en-US" sz="900" dirty="0">
              <a:effectLst/>
              <a:ea typeface="Calibri" panose="020F0502020204030204" pitchFamily="34" charset="0"/>
              <a:cs typeface="Times New Roman" panose="02020603050405020304" pitchFamily="18" charset="0"/>
            </a:endParaRPr>
          </a:p>
          <a:p>
            <a:pPr marL="0" indent="0">
              <a:lnSpc>
                <a:spcPct val="100000"/>
              </a:lnSpc>
              <a:buNone/>
            </a:pPr>
            <a:endParaRPr lang="en-US" sz="1600" dirty="0"/>
          </a:p>
        </p:txBody>
      </p:sp>
      <p:grpSp>
        <p:nvGrpSpPr>
          <p:cNvPr id="36" name="Group 35">
            <a:extLst>
              <a:ext uri="{FF2B5EF4-FFF2-40B4-BE49-F238E27FC236}">
                <a16:creationId xmlns:a16="http://schemas.microsoft.com/office/drawing/2014/main" id="{4112B8ED-C133-41C8-93BB-70B1F3C27F9A}"/>
              </a:ext>
            </a:extLst>
          </p:cNvPr>
          <p:cNvGrpSpPr/>
          <p:nvPr/>
        </p:nvGrpSpPr>
        <p:grpSpPr>
          <a:xfrm>
            <a:off x="0" y="0"/>
            <a:ext cx="12192000" cy="663574"/>
            <a:chOff x="109268" y="93710"/>
            <a:chExt cx="11946744" cy="663574"/>
          </a:xfrm>
        </p:grpSpPr>
        <p:sp>
          <p:nvSpPr>
            <p:cNvPr id="37" name="Rectangle 36">
              <a:extLst>
                <a:ext uri="{FF2B5EF4-FFF2-40B4-BE49-F238E27FC236}">
                  <a16:creationId xmlns:a16="http://schemas.microsoft.com/office/drawing/2014/main" id="{D07FDD1A-E9DE-45BF-A1C8-DF2E857BEB45}"/>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38" name="image1.png">
              <a:extLst>
                <a:ext uri="{FF2B5EF4-FFF2-40B4-BE49-F238E27FC236}">
                  <a16:creationId xmlns:a16="http://schemas.microsoft.com/office/drawing/2014/main" id="{7A7249E8-2226-4D95-A230-3716B234E4E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39" name="Rectangle 38">
              <a:extLst>
                <a:ext uri="{FF2B5EF4-FFF2-40B4-BE49-F238E27FC236}">
                  <a16:creationId xmlns:a16="http://schemas.microsoft.com/office/drawing/2014/main" id="{FED06C39-A270-4405-B276-A1DB91C07C55}"/>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5" name="Rectangle 4">
            <a:extLst>
              <a:ext uri="{FF2B5EF4-FFF2-40B4-BE49-F238E27FC236}">
                <a16:creationId xmlns:a16="http://schemas.microsoft.com/office/drawing/2014/main" id="{79F1B8B8-B452-45F0-B354-472FEDC89E0E}"/>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6" name="Rectangle 5">
            <a:extLst>
              <a:ext uri="{FF2B5EF4-FFF2-40B4-BE49-F238E27FC236}">
                <a16:creationId xmlns:a16="http://schemas.microsoft.com/office/drawing/2014/main" id="{34D88AD1-7886-4424-BFC5-0A99973F9CDC}"/>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
        <p:nvSpPr>
          <p:cNvPr id="7" name="TextBox 6">
            <a:extLst>
              <a:ext uri="{FF2B5EF4-FFF2-40B4-BE49-F238E27FC236}">
                <a16:creationId xmlns:a16="http://schemas.microsoft.com/office/drawing/2014/main" id="{458FAD08-134C-4F83-9554-29D7E02C1E23}"/>
              </a:ext>
            </a:extLst>
          </p:cNvPr>
          <p:cNvSpPr txBox="1"/>
          <p:nvPr/>
        </p:nvSpPr>
        <p:spPr>
          <a:xfrm>
            <a:off x="4531057" y="6569235"/>
            <a:ext cx="4612943" cy="307777"/>
          </a:xfrm>
          <a:prstGeom prst="rect">
            <a:avLst/>
          </a:prstGeom>
          <a:noFill/>
        </p:spPr>
        <p:txBody>
          <a:bodyPr wrap="square" rtlCol="0">
            <a:spAutoFit/>
          </a:bodyPr>
          <a:lstStyle/>
          <a:p>
            <a:pPr>
              <a:spcAft>
                <a:spcPts val="600"/>
              </a:spcAft>
            </a:pP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Tree>
    <p:extLst>
      <p:ext uri="{BB962C8B-B14F-4D97-AF65-F5344CB8AC3E}">
        <p14:creationId xmlns:p14="http://schemas.microsoft.com/office/powerpoint/2010/main" val="28056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4" name="Picture 8" descr="fintech icon on abstract financial technology background . - Toyaja">
            <a:extLst>
              <a:ext uri="{FF2B5EF4-FFF2-40B4-BE49-F238E27FC236}">
                <a16:creationId xmlns:a16="http://schemas.microsoft.com/office/drawing/2014/main" id="{B6C96410-9742-4A19-AF4B-CE5244B7D6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02" r="12154" b="-1"/>
          <a:stretch/>
        </p:blipFill>
        <p:spPr bwMode="auto">
          <a:xfrm>
            <a:off x="3523488" y="10"/>
            <a:ext cx="8668512" cy="6536241"/>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473A6B-8A28-42B6-B0C2-843494F6B466}"/>
              </a:ext>
            </a:extLst>
          </p:cNvPr>
          <p:cNvSpPr>
            <a:spLocks noGrp="1"/>
          </p:cNvSpPr>
          <p:nvPr>
            <p:ph type="title"/>
          </p:nvPr>
        </p:nvSpPr>
        <p:spPr>
          <a:xfrm>
            <a:off x="371094" y="1593337"/>
            <a:ext cx="3438144" cy="1124712"/>
          </a:xfrm>
        </p:spPr>
        <p:txBody>
          <a:bodyPr anchor="b">
            <a:normAutofit fontScale="90000"/>
          </a:bodyPr>
          <a:lstStyle/>
          <a:p>
            <a:r>
              <a:rPr lang="en-US" sz="1800" dirty="0">
                <a:effectLst/>
                <a:ea typeface="Calibri" panose="020F0502020204030204" pitchFamily="34" charset="0"/>
                <a:cs typeface="Times New Roman" panose="02020603050405020304" pitchFamily="18" charset="0"/>
              </a:rPr>
              <a:t>Overall compliance and variations in the compliance requirements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145" name="Rectangle 14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6160C27F-A9BF-4CF5-AE59-D83C3624B512}"/>
              </a:ext>
            </a:extLst>
          </p:cNvPr>
          <p:cNvGrpSpPr/>
          <p:nvPr/>
        </p:nvGrpSpPr>
        <p:grpSpPr>
          <a:xfrm>
            <a:off x="0" y="0"/>
            <a:ext cx="12192000" cy="663574"/>
            <a:chOff x="109268" y="93710"/>
            <a:chExt cx="11946744" cy="663574"/>
          </a:xfrm>
        </p:grpSpPr>
        <p:sp>
          <p:nvSpPr>
            <p:cNvPr id="40" name="Rectangle 39">
              <a:extLst>
                <a:ext uri="{FF2B5EF4-FFF2-40B4-BE49-F238E27FC236}">
                  <a16:creationId xmlns:a16="http://schemas.microsoft.com/office/drawing/2014/main" id="{169B6AFF-4493-45C3-8FD9-B2EE37EE5A2E}"/>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41" name="image1.png">
              <a:extLst>
                <a:ext uri="{FF2B5EF4-FFF2-40B4-BE49-F238E27FC236}">
                  <a16:creationId xmlns:a16="http://schemas.microsoft.com/office/drawing/2014/main" id="{F5C51540-F02C-40E8-8679-AAF7CE2DF4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42" name="Rectangle 41">
              <a:extLst>
                <a:ext uri="{FF2B5EF4-FFF2-40B4-BE49-F238E27FC236}">
                  <a16:creationId xmlns:a16="http://schemas.microsoft.com/office/drawing/2014/main" id="{03E828FA-D1B8-4A2F-8545-AD2FED309513}"/>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
        <p:nvSpPr>
          <p:cNvPr id="6" name="Rectangle 5">
            <a:extLst>
              <a:ext uri="{FF2B5EF4-FFF2-40B4-BE49-F238E27FC236}">
                <a16:creationId xmlns:a16="http://schemas.microsoft.com/office/drawing/2014/main" id="{A552A77B-1106-4D84-BCE5-62CA52EB89B8}"/>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7" name="Rectangle 6">
            <a:extLst>
              <a:ext uri="{FF2B5EF4-FFF2-40B4-BE49-F238E27FC236}">
                <a16:creationId xmlns:a16="http://schemas.microsoft.com/office/drawing/2014/main" id="{79B14AD1-075C-4288-85A3-D78D43E49FB8}"/>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
        <p:nvSpPr>
          <p:cNvPr id="8" name="TextBox 7">
            <a:extLst>
              <a:ext uri="{FF2B5EF4-FFF2-40B4-BE49-F238E27FC236}">
                <a16:creationId xmlns:a16="http://schemas.microsoft.com/office/drawing/2014/main" id="{59F9C217-6E77-4FC2-B63C-92494E173422}"/>
              </a:ext>
            </a:extLst>
          </p:cNvPr>
          <p:cNvSpPr txBox="1"/>
          <p:nvPr/>
        </p:nvSpPr>
        <p:spPr>
          <a:xfrm>
            <a:off x="4531057" y="6569235"/>
            <a:ext cx="4612943" cy="307777"/>
          </a:xfrm>
          <a:prstGeom prst="rect">
            <a:avLst/>
          </a:prstGeom>
          <a:noFill/>
        </p:spPr>
        <p:txBody>
          <a:bodyPr wrap="square" rtlCol="0">
            <a:spAutoFit/>
          </a:bodyPr>
          <a:lstStyle/>
          <a:p>
            <a:pPr>
              <a:spcAft>
                <a:spcPts val="600"/>
              </a:spcAft>
            </a:pPr>
            <a:r>
              <a:rPr lang="en-US" sz="1400" b="1" dirty="0">
                <a:latin typeface="Abadi" panose="020B0604020104020204" pitchFamily="34" charset="0"/>
                <a:hlinkClick r:id="rId4">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5">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4" name="Rectangle 3">
            <a:extLst>
              <a:ext uri="{FF2B5EF4-FFF2-40B4-BE49-F238E27FC236}">
                <a16:creationId xmlns:a16="http://schemas.microsoft.com/office/drawing/2014/main" id="{2FC7E035-EC26-4150-B29A-7485849B90F0}"/>
              </a:ext>
            </a:extLst>
          </p:cNvPr>
          <p:cNvSpPr/>
          <p:nvPr/>
        </p:nvSpPr>
        <p:spPr>
          <a:xfrm>
            <a:off x="359496" y="2778789"/>
            <a:ext cx="30318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Compliance requirements: COMPREHENSIVE </a:t>
            </a:r>
          </a:p>
        </p:txBody>
      </p:sp>
      <p:sp>
        <p:nvSpPr>
          <p:cNvPr id="12" name="Rectangle 11">
            <a:extLst>
              <a:ext uri="{FF2B5EF4-FFF2-40B4-BE49-F238E27FC236}">
                <a16:creationId xmlns:a16="http://schemas.microsoft.com/office/drawing/2014/main" id="{7713D4B1-3065-4D79-B953-A32E211E2F26}"/>
              </a:ext>
            </a:extLst>
          </p:cNvPr>
          <p:cNvSpPr/>
          <p:nvPr/>
        </p:nvSpPr>
        <p:spPr>
          <a:xfrm>
            <a:off x="371093" y="3711328"/>
            <a:ext cx="30318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t>Legal perspective: GREY AREAS</a:t>
            </a:r>
          </a:p>
        </p:txBody>
      </p:sp>
      <p:sp>
        <p:nvSpPr>
          <p:cNvPr id="15" name="Rectangle 14">
            <a:extLst>
              <a:ext uri="{FF2B5EF4-FFF2-40B4-BE49-F238E27FC236}">
                <a16:creationId xmlns:a16="http://schemas.microsoft.com/office/drawing/2014/main" id="{D5B5FC3F-26C4-4642-B4C8-6B6AF6710EB1}"/>
              </a:ext>
            </a:extLst>
          </p:cNvPr>
          <p:cNvSpPr/>
          <p:nvPr/>
        </p:nvSpPr>
        <p:spPr>
          <a:xfrm>
            <a:off x="359496" y="4988974"/>
            <a:ext cx="303183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00" dirty="0">
                <a:solidFill>
                  <a:srgbClr val="FF0000"/>
                </a:solidFill>
              </a:rPr>
              <a:t>Vital points: licensing &amp; contracting </a:t>
            </a:r>
          </a:p>
        </p:txBody>
      </p:sp>
    </p:spTree>
    <p:extLst>
      <p:ext uri="{BB962C8B-B14F-4D97-AF65-F5344CB8AC3E}">
        <p14:creationId xmlns:p14="http://schemas.microsoft.com/office/powerpoint/2010/main" val="265158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191">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10" descr="Best Practices for International Data Officers: Data Analysis and Critical  Reporting - QS">
            <a:extLst>
              <a:ext uri="{FF2B5EF4-FFF2-40B4-BE49-F238E27FC236}">
                <a16:creationId xmlns:a16="http://schemas.microsoft.com/office/drawing/2014/main" id="{A48D3B02-65CB-4CD9-85FF-3D548475680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279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CDBB25-0C9A-4849-B477-FDFA99119E04}"/>
              </a:ext>
            </a:extLst>
          </p:cNvPr>
          <p:cNvSpPr>
            <a:spLocks noGrp="1"/>
          </p:cNvSpPr>
          <p:nvPr>
            <p:ph type="title"/>
          </p:nvPr>
        </p:nvSpPr>
        <p:spPr>
          <a:xfrm>
            <a:off x="723803" y="1302559"/>
            <a:ext cx="10506456" cy="2057400"/>
          </a:xfrm>
        </p:spPr>
        <p:txBody>
          <a:bodyPr vert="horz" lIns="91440" tIns="45720" rIns="91440" bIns="45720" rtlCol="0" anchor="b">
            <a:normAutofit/>
          </a:bodyPr>
          <a:lstStyle/>
          <a:p>
            <a:r>
              <a:rPr lang="en-US" sz="5000" dirty="0"/>
              <a:t>Q&amp;A Session</a:t>
            </a:r>
          </a:p>
        </p:txBody>
      </p:sp>
      <p:sp>
        <p:nvSpPr>
          <p:cNvPr id="3093" name="Rectangle 19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4" name="Rectangle 1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BF440993-4D33-4BAE-A54A-2E7FD7AB6091}"/>
              </a:ext>
            </a:extLst>
          </p:cNvPr>
          <p:cNvSpPr/>
          <p:nvPr/>
        </p:nvSpPr>
        <p:spPr>
          <a:xfrm>
            <a:off x="0" y="6596991"/>
            <a:ext cx="2026443" cy="246221"/>
          </a:xfrm>
          <a:prstGeom prst="rect">
            <a:avLst/>
          </a:prstGeom>
        </p:spPr>
        <p:txBody>
          <a:bodyPr wrap="square">
            <a:spAutoFit/>
          </a:bodyPr>
          <a:lstStyle/>
          <a:p>
            <a:pPr>
              <a:spcAft>
                <a:spcPts val="600"/>
              </a:spcAft>
            </a:pPr>
            <a:r>
              <a:rPr lang="en-GB" sz="1000" dirty="0">
                <a:latin typeface="Arial" panose="020B0604020202020204" pitchFamily="34" charset="0"/>
                <a:cs typeface="Arial" panose="020B0604020202020204" pitchFamily="34" charset="0"/>
              </a:rPr>
              <a:t>Copyright © 2020 Fichte &amp; Co</a:t>
            </a:r>
          </a:p>
        </p:txBody>
      </p:sp>
    </p:spTree>
    <p:extLst>
      <p:ext uri="{BB962C8B-B14F-4D97-AF65-F5344CB8AC3E}">
        <p14:creationId xmlns:p14="http://schemas.microsoft.com/office/powerpoint/2010/main" val="151085616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1A2D2-9BB2-4912-954E-D220703AFA2E}"/>
              </a:ext>
            </a:extLst>
          </p:cNvPr>
          <p:cNvPicPr>
            <a:picLocks noChangeAspect="1"/>
          </p:cNvPicPr>
          <p:nvPr/>
        </p:nvPicPr>
        <p:blipFill>
          <a:blip r:embed="rId3"/>
          <a:stretch>
            <a:fillRect/>
          </a:stretch>
        </p:blipFill>
        <p:spPr>
          <a:xfrm>
            <a:off x="477155" y="785982"/>
            <a:ext cx="11237689" cy="5001398"/>
          </a:xfrm>
          <a:prstGeom prst="rect">
            <a:avLst/>
          </a:prstGeom>
        </p:spPr>
      </p:pic>
      <p:pic>
        <p:nvPicPr>
          <p:cNvPr id="12" name="Picture 11">
            <a:extLst>
              <a:ext uri="{FF2B5EF4-FFF2-40B4-BE49-F238E27FC236}">
                <a16:creationId xmlns:a16="http://schemas.microsoft.com/office/drawing/2014/main" id="{2C3841F1-F351-4BD4-8682-E782CD37F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714" y="5912623"/>
            <a:ext cx="415739" cy="415739"/>
          </a:xfrm>
          <a:prstGeom prst="rect">
            <a:avLst/>
          </a:prstGeom>
        </p:spPr>
      </p:pic>
      <p:sp>
        <p:nvSpPr>
          <p:cNvPr id="15" name="TextBox 14">
            <a:extLst>
              <a:ext uri="{FF2B5EF4-FFF2-40B4-BE49-F238E27FC236}">
                <a16:creationId xmlns:a16="http://schemas.microsoft.com/office/drawing/2014/main" id="{CB7A255C-3458-4B77-A465-579682B3073B}"/>
              </a:ext>
            </a:extLst>
          </p:cNvPr>
          <p:cNvSpPr txBox="1"/>
          <p:nvPr/>
        </p:nvSpPr>
        <p:spPr>
          <a:xfrm>
            <a:off x="3682453" y="5973733"/>
            <a:ext cx="140455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Fichte &amp; Co Legal</a:t>
            </a:r>
          </a:p>
        </p:txBody>
      </p:sp>
      <p:pic>
        <p:nvPicPr>
          <p:cNvPr id="2050" name="Picture 2" descr="Image result for twitter icon">
            <a:extLst>
              <a:ext uri="{FF2B5EF4-FFF2-40B4-BE49-F238E27FC236}">
                <a16:creationId xmlns:a16="http://schemas.microsoft.com/office/drawing/2014/main" id="{CA26F1BC-8F39-4B8C-A11E-6DD5CEF5B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874" y="5927221"/>
            <a:ext cx="415739" cy="3700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1067BA8-D79C-4947-9858-41A4AAA83960}"/>
              </a:ext>
            </a:extLst>
          </p:cNvPr>
          <p:cNvSpPr txBox="1"/>
          <p:nvPr/>
        </p:nvSpPr>
        <p:spPr>
          <a:xfrm>
            <a:off x="5710613" y="6002635"/>
            <a:ext cx="102944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fichtelegal</a:t>
            </a:r>
            <a:endParaRPr lang="en-US" sz="12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DDC8B4A-2659-4137-8F17-0E1DE3656525}"/>
              </a:ext>
            </a:extLst>
          </p:cNvPr>
          <p:cNvPicPr>
            <a:picLocks noChangeAspect="1"/>
          </p:cNvPicPr>
          <p:nvPr/>
        </p:nvPicPr>
        <p:blipFill rotWithShape="1">
          <a:blip r:embed="rId6">
            <a:extLst>
              <a:ext uri="{28A0092B-C50C-407E-A947-70E740481C1C}">
                <a14:useLocalDpi xmlns:a14="http://schemas.microsoft.com/office/drawing/2010/main" val="0"/>
              </a:ext>
            </a:extLst>
          </a:blip>
          <a:srcRect b="10704"/>
          <a:stretch/>
        </p:blipFill>
        <p:spPr>
          <a:xfrm>
            <a:off x="6815233" y="5883709"/>
            <a:ext cx="681135" cy="415740"/>
          </a:xfrm>
          <a:prstGeom prst="rect">
            <a:avLst/>
          </a:prstGeom>
        </p:spPr>
      </p:pic>
      <p:sp>
        <p:nvSpPr>
          <p:cNvPr id="21" name="TextBox 20">
            <a:extLst>
              <a:ext uri="{FF2B5EF4-FFF2-40B4-BE49-F238E27FC236}">
                <a16:creationId xmlns:a16="http://schemas.microsoft.com/office/drawing/2014/main" id="{404843D7-3235-436D-B57E-0C78CEC2F7C3}"/>
              </a:ext>
            </a:extLst>
          </p:cNvPr>
          <p:cNvSpPr txBox="1"/>
          <p:nvPr/>
        </p:nvSpPr>
        <p:spPr>
          <a:xfrm>
            <a:off x="7496368" y="5984811"/>
            <a:ext cx="102944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fichtelegal</a:t>
            </a:r>
            <a:endParaRPr lang="en-US" sz="1200" dirty="0">
              <a:latin typeface="Arial" panose="020B0604020202020204" pitchFamily="34" charset="0"/>
              <a:cs typeface="Arial" panose="020B0604020202020204" pitchFamily="34" charset="0"/>
            </a:endParaRPr>
          </a:p>
        </p:txBody>
      </p:sp>
      <p:pic>
        <p:nvPicPr>
          <p:cNvPr id="2054" name="Picture 6" descr="Image result for youtube' icon">
            <a:extLst>
              <a:ext uri="{FF2B5EF4-FFF2-40B4-BE49-F238E27FC236}">
                <a16:creationId xmlns:a16="http://schemas.microsoft.com/office/drawing/2014/main" id="{F6BDDDD9-0074-4790-86F1-8C44C6F097A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822" b="13182"/>
          <a:stretch/>
        </p:blipFill>
        <p:spPr bwMode="auto">
          <a:xfrm>
            <a:off x="8793944" y="5912623"/>
            <a:ext cx="413008" cy="3670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EFDE86D-FF62-4152-A276-5DAB0A39324F}"/>
              </a:ext>
            </a:extLst>
          </p:cNvPr>
          <p:cNvSpPr txBox="1"/>
          <p:nvPr/>
        </p:nvSpPr>
        <p:spPr>
          <a:xfrm>
            <a:off x="9273069" y="5961352"/>
            <a:ext cx="98777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Fichte &amp; Co</a:t>
            </a:r>
          </a:p>
        </p:txBody>
      </p:sp>
      <p:sp>
        <p:nvSpPr>
          <p:cNvPr id="26" name="TextBox 25">
            <a:extLst>
              <a:ext uri="{FF2B5EF4-FFF2-40B4-BE49-F238E27FC236}">
                <a16:creationId xmlns:a16="http://schemas.microsoft.com/office/drawing/2014/main" id="{AF733864-E6C6-4040-A6A0-901E8AB9366F}"/>
              </a:ext>
            </a:extLst>
          </p:cNvPr>
          <p:cNvSpPr txBox="1"/>
          <p:nvPr/>
        </p:nvSpPr>
        <p:spPr>
          <a:xfrm>
            <a:off x="1758629" y="5948792"/>
            <a:ext cx="1117614"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Follow us :</a:t>
            </a:r>
          </a:p>
        </p:txBody>
      </p:sp>
      <p:sp>
        <p:nvSpPr>
          <p:cNvPr id="3" name="TextBox 2">
            <a:extLst>
              <a:ext uri="{FF2B5EF4-FFF2-40B4-BE49-F238E27FC236}">
                <a16:creationId xmlns:a16="http://schemas.microsoft.com/office/drawing/2014/main" id="{1B74A6A8-7C84-41EE-BC90-DF000703F3BA}"/>
              </a:ext>
            </a:extLst>
          </p:cNvPr>
          <p:cNvSpPr txBox="1"/>
          <p:nvPr/>
        </p:nvSpPr>
        <p:spPr>
          <a:xfrm>
            <a:off x="4757833" y="1171473"/>
            <a:ext cx="4114800"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p>
        </p:txBody>
      </p:sp>
      <p:sp>
        <p:nvSpPr>
          <p:cNvPr id="24" name="Rectangle 23">
            <a:extLst>
              <a:ext uri="{FF2B5EF4-FFF2-40B4-BE49-F238E27FC236}">
                <a16:creationId xmlns:a16="http://schemas.microsoft.com/office/drawing/2014/main" id="{9C68D5F7-1DA4-45F6-94C6-68CCBF79BA4A}"/>
              </a:ext>
            </a:extLst>
          </p:cNvPr>
          <p:cNvSpPr/>
          <p:nvPr/>
        </p:nvSpPr>
        <p:spPr>
          <a:xfrm>
            <a:off x="0" y="6578917"/>
            <a:ext cx="2026443" cy="246221"/>
          </a:xfrm>
          <a:prstGeom prst="rect">
            <a:avLst/>
          </a:prstGeom>
        </p:spPr>
        <p:txBody>
          <a:bodyPr wrap="square">
            <a:spAutoFit/>
          </a:bodyPr>
          <a:lstStyle/>
          <a:p>
            <a:pPr>
              <a:spcAft>
                <a:spcPts val="600"/>
              </a:spcAft>
            </a:pPr>
            <a:r>
              <a:rPr lang="en-GB" sz="1000" dirty="0">
                <a:solidFill>
                  <a:srgbClr val="54585A"/>
                </a:solidFill>
                <a:latin typeface="Arial" panose="020B0604020202020204" pitchFamily="34" charset="0"/>
                <a:cs typeface="Arial" panose="020B0604020202020204" pitchFamily="34" charset="0"/>
              </a:rPr>
              <a:t>Copyright © 2020 Fichte &amp; Co</a:t>
            </a:r>
          </a:p>
        </p:txBody>
      </p:sp>
      <p:sp>
        <p:nvSpPr>
          <p:cNvPr id="23" name="TextBox 22">
            <a:extLst>
              <a:ext uri="{FF2B5EF4-FFF2-40B4-BE49-F238E27FC236}">
                <a16:creationId xmlns:a16="http://schemas.microsoft.com/office/drawing/2014/main" id="{CA7AA316-D5F1-4C4C-9CB2-B981A4B0BDF6}"/>
              </a:ext>
            </a:extLst>
          </p:cNvPr>
          <p:cNvSpPr txBox="1"/>
          <p:nvPr/>
        </p:nvSpPr>
        <p:spPr>
          <a:xfrm>
            <a:off x="4181001" y="6542882"/>
            <a:ext cx="4612943" cy="307777"/>
          </a:xfrm>
          <a:prstGeom prst="rect">
            <a:avLst/>
          </a:prstGeom>
          <a:noFill/>
        </p:spPr>
        <p:txBody>
          <a:bodyPr wrap="square" rtlCol="0">
            <a:spAutoFit/>
          </a:bodyPr>
          <a:lstStyle/>
          <a:p>
            <a:r>
              <a:rPr lang="en-US" sz="1400" b="1" dirty="0">
                <a:latin typeface="Abadi" panose="020B0604020104020204" pitchFamily="34" charset="0"/>
                <a:hlinkClick r:id="rId8">
                  <a:extLst>
                    <a:ext uri="{A12FA001-AC4F-418D-AE19-62706E023703}">
                      <ahyp:hlinkClr xmlns:ahyp="http://schemas.microsoft.com/office/drawing/2018/hyperlinkcolor" val="tx"/>
                    </a:ext>
                  </a:extLst>
                </a:hlinkClick>
              </a:rPr>
              <a:t>www.fichtelegal.com</a:t>
            </a:r>
            <a:r>
              <a:rPr lang="en-US" sz="1400" b="1" dirty="0">
                <a:latin typeface="Abadi" panose="020B0604020104020204" pitchFamily="34" charset="0"/>
              </a:rPr>
              <a:t> I </a:t>
            </a:r>
            <a:r>
              <a:rPr lang="en-US" sz="1400" b="1" dirty="0">
                <a:latin typeface="Abadi" panose="020B0604020104020204" pitchFamily="34" charset="0"/>
                <a:hlinkClick r:id="rId9">
                  <a:extLst>
                    <a:ext uri="{A12FA001-AC4F-418D-AE19-62706E023703}">
                      <ahyp:hlinkClr xmlns:ahyp="http://schemas.microsoft.com/office/drawing/2018/hyperlinkcolor" val="tx"/>
                    </a:ext>
                  </a:extLst>
                </a:hlinkClick>
              </a:rPr>
              <a:t>info@fichtelegal.com</a:t>
            </a:r>
            <a:r>
              <a:rPr lang="en-US" sz="1400" b="1" dirty="0">
                <a:latin typeface="Abadi" panose="020B0604020104020204" pitchFamily="34" charset="0"/>
              </a:rPr>
              <a:t> </a:t>
            </a:r>
          </a:p>
        </p:txBody>
      </p:sp>
      <p:sp>
        <p:nvSpPr>
          <p:cNvPr id="20" name="Rectangle 19">
            <a:extLst>
              <a:ext uri="{FF2B5EF4-FFF2-40B4-BE49-F238E27FC236}">
                <a16:creationId xmlns:a16="http://schemas.microsoft.com/office/drawing/2014/main" id="{EF9367AB-E654-481D-9A49-705C675353E8}"/>
              </a:ext>
            </a:extLst>
          </p:cNvPr>
          <p:cNvSpPr>
            <a:spLocks noChangeArrowheads="1"/>
          </p:cNvSpPr>
          <p:nvPr/>
        </p:nvSpPr>
        <p:spPr bwMode="auto">
          <a:xfrm flipV="1">
            <a:off x="0" y="6536251"/>
            <a:ext cx="12192000" cy="95262"/>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nvGrpSpPr>
          <p:cNvPr id="22" name="Group 21">
            <a:extLst>
              <a:ext uri="{FF2B5EF4-FFF2-40B4-BE49-F238E27FC236}">
                <a16:creationId xmlns:a16="http://schemas.microsoft.com/office/drawing/2014/main" id="{3EB472E2-D62B-4D8E-8AFC-C80B612082E8}"/>
              </a:ext>
            </a:extLst>
          </p:cNvPr>
          <p:cNvGrpSpPr/>
          <p:nvPr/>
        </p:nvGrpSpPr>
        <p:grpSpPr>
          <a:xfrm>
            <a:off x="-1" y="-13970"/>
            <a:ext cx="12192000" cy="663574"/>
            <a:chOff x="109268" y="93710"/>
            <a:chExt cx="11946744" cy="663574"/>
          </a:xfrm>
        </p:grpSpPr>
        <p:sp>
          <p:nvSpPr>
            <p:cNvPr id="27" name="Rectangle 26">
              <a:extLst>
                <a:ext uri="{FF2B5EF4-FFF2-40B4-BE49-F238E27FC236}">
                  <a16:creationId xmlns:a16="http://schemas.microsoft.com/office/drawing/2014/main" id="{0655CA59-9738-4E13-9060-14594172C0B9}"/>
                </a:ext>
              </a:extLst>
            </p:cNvPr>
            <p:cNvSpPr>
              <a:spLocks noChangeArrowheads="1"/>
            </p:cNvSpPr>
            <p:nvPr/>
          </p:nvSpPr>
          <p:spPr bwMode="auto">
            <a:xfrm>
              <a:off x="2110153" y="93710"/>
              <a:ext cx="9945859"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28" name="image1.png">
              <a:extLst>
                <a:ext uri="{FF2B5EF4-FFF2-40B4-BE49-F238E27FC236}">
                  <a16:creationId xmlns:a16="http://schemas.microsoft.com/office/drawing/2014/main" id="{17D34026-11B9-4F62-AE82-BBAA92F1D24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66468" y="121650"/>
              <a:ext cx="1380490" cy="621665"/>
            </a:xfrm>
            <a:prstGeom prst="rect">
              <a:avLst/>
            </a:prstGeom>
          </p:spPr>
        </p:pic>
        <p:sp>
          <p:nvSpPr>
            <p:cNvPr id="29" name="Rectangle 28">
              <a:extLst>
                <a:ext uri="{FF2B5EF4-FFF2-40B4-BE49-F238E27FC236}">
                  <a16:creationId xmlns:a16="http://schemas.microsoft.com/office/drawing/2014/main" id="{8FF748E6-1D5B-4BCC-AFBA-F65F9A99401E}"/>
                </a:ext>
              </a:extLst>
            </p:cNvPr>
            <p:cNvSpPr>
              <a:spLocks noChangeArrowheads="1"/>
            </p:cNvSpPr>
            <p:nvPr/>
          </p:nvSpPr>
          <p:spPr bwMode="auto">
            <a:xfrm>
              <a:off x="109268" y="107679"/>
              <a:ext cx="294005" cy="649605"/>
            </a:xfrm>
            <a:prstGeom prst="rect">
              <a:avLst/>
            </a:prstGeom>
            <a:solidFill>
              <a:srgbClr val="8B22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86634437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AF253DFA9374582FEB582C6F1A2E4" ma:contentTypeVersion="12" ma:contentTypeDescription="Create a new document." ma:contentTypeScope="" ma:versionID="9f0f63968893405fae8c3d81924fecae">
  <xsd:schema xmlns:xsd="http://www.w3.org/2001/XMLSchema" xmlns:xs="http://www.w3.org/2001/XMLSchema" xmlns:p="http://schemas.microsoft.com/office/2006/metadata/properties" xmlns:ns2="5da05f7d-e835-47e7-8f8c-dda240c52f91" xmlns:ns3="d89887cd-0075-4ae1-9bc8-db3b399d1a21" targetNamespace="http://schemas.microsoft.com/office/2006/metadata/properties" ma:root="true" ma:fieldsID="a260412a9b822982575c4ab8a73a6576" ns2:_="" ns3:_="">
    <xsd:import namespace="5da05f7d-e835-47e7-8f8c-dda240c52f91"/>
    <xsd:import namespace="d89887cd-0075-4ae1-9bc8-db3b399d1a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05f7d-e835-47e7-8f8c-dda240c5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887cd-0075-4ae1-9bc8-db3b399d1a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F62779-3393-4632-9E9A-7F78CC77B447}"/>
</file>

<file path=customXml/itemProps2.xml><?xml version="1.0" encoding="utf-8"?>
<ds:datastoreItem xmlns:ds="http://schemas.openxmlformats.org/officeDocument/2006/customXml" ds:itemID="{9FC08D26-C803-4B7B-8CCD-46B9A7B9BB6B}"/>
</file>

<file path=customXml/itemProps3.xml><?xml version="1.0" encoding="utf-8"?>
<ds:datastoreItem xmlns:ds="http://schemas.openxmlformats.org/officeDocument/2006/customXml" ds:itemID="{9EB6BE8B-21ED-416C-8BA1-172876A2B0A9}"/>
</file>

<file path=docProps/app.xml><?xml version="1.0" encoding="utf-8"?>
<Properties xmlns="http://schemas.openxmlformats.org/officeDocument/2006/extended-properties" xmlns:vt="http://schemas.openxmlformats.org/officeDocument/2006/docPropsVTypes">
  <TotalTime>76</TotalTime>
  <Words>862</Words>
  <Application>Microsoft Office PowerPoint</Application>
  <PresentationFormat>Widescreen</PresentationFormat>
  <Paragraphs>98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Abadi</vt:lpstr>
      <vt:lpstr>Arial</vt:lpstr>
      <vt:lpstr>Calibri</vt:lpstr>
      <vt:lpstr>Neue Haas Grotesk Text Pro</vt:lpstr>
      <vt:lpstr>Wingdings</vt:lpstr>
      <vt:lpstr>AccentBoxVTI</vt:lpstr>
      <vt:lpstr>   Fintech – Current Legal Implications and Future Challenges </vt:lpstr>
      <vt:lpstr>AGENDA </vt:lpstr>
      <vt:lpstr>Transition to a Cashless Society  </vt:lpstr>
      <vt:lpstr>Overview Of The Legal Framework – UAE Focus </vt:lpstr>
      <vt:lpstr>Legal Trends in the Industry  </vt:lpstr>
      <vt:lpstr>Overview of UAE incubators and equity investments in Fintech</vt:lpstr>
      <vt:lpstr>Overall compliance and variations in the compliance requirements </vt:lpstr>
      <vt:lpstr>Q&amp;A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Fintech – Current Legal Implications and Future Challenges </dc:title>
  <dc:creator>Fichte &amp; Co</dc:creator>
  <cp:lastModifiedBy>Dr. Laura Voda</cp:lastModifiedBy>
  <cp:revision>8</cp:revision>
  <dcterms:created xsi:type="dcterms:W3CDTF">2020-09-14T15:14:43Z</dcterms:created>
  <dcterms:modified xsi:type="dcterms:W3CDTF">2020-09-14T21:02:16Z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0x01010001CAF253DFA9374582FEB582C6F1A2E4</vt:lpwstr>
  </property>
</Properties>
</file>