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4"/>
  </p:sldMasterIdLst>
  <p:notesMasterIdLst>
    <p:notesMasterId r:id="rId18"/>
  </p:notesMasterIdLst>
  <p:sldIdLst>
    <p:sldId id="256" r:id="rId5"/>
    <p:sldId id="262" r:id="rId6"/>
    <p:sldId id="263" r:id="rId7"/>
    <p:sldId id="314" r:id="rId8"/>
    <p:sldId id="315" r:id="rId9"/>
    <p:sldId id="319" r:id="rId10"/>
    <p:sldId id="317" r:id="rId11"/>
    <p:sldId id="264" r:id="rId12"/>
    <p:sldId id="320" r:id="rId13"/>
    <p:sldId id="321" r:id="rId14"/>
    <p:sldId id="322" r:id="rId15"/>
    <p:sldId id="313" r:id="rId16"/>
    <p:sldId id="31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69" d="100"/>
          <a:sy n="69" d="100"/>
        </p:scale>
        <p:origin x="6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F85EDF-D0DE-4D07-89F5-0D354BEEAB52}" type="datetimeFigureOut">
              <a:rPr lang="en-US" smtClean="0"/>
              <a:t>7/15/2020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4D87F-2AC5-4B7D-8C56-A30F51B3AEEA}" type="slidenum">
              <a:rPr lang="en-US" smtClean="0"/>
              <a:t>‹#›</a:t>
            </a:fld>
            <a:endParaRPr lang="en-US"/>
          </a:p>
        </p:txBody>
      </p:sp>
    </p:spTree>
    <p:extLst>
      <p:ext uri="{BB962C8B-B14F-4D97-AF65-F5344CB8AC3E}">
        <p14:creationId xmlns:p14="http://schemas.microsoft.com/office/powerpoint/2010/main" val="2953828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FCC59B-CC93-4FC8-8BAC-5F9DB7752340}" type="slidenum">
              <a:rPr lang="en-US" smtClean="0"/>
              <a:t>13</a:t>
            </a:fld>
            <a:endParaRPr lang="en-US"/>
          </a:p>
        </p:txBody>
      </p:sp>
    </p:spTree>
    <p:extLst>
      <p:ext uri="{BB962C8B-B14F-4D97-AF65-F5344CB8AC3E}">
        <p14:creationId xmlns:p14="http://schemas.microsoft.com/office/powerpoint/2010/main" val="3069433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EC0C5-9BC6-489D-ABF6-A4AC0A441A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C0D9A5-F71F-40E1-BBF3-70C3E755BD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51419A-0BD5-40E4-9362-CE1478BB04F0}"/>
              </a:ext>
            </a:extLst>
          </p:cNvPr>
          <p:cNvSpPr>
            <a:spLocks noGrp="1"/>
          </p:cNvSpPr>
          <p:nvPr>
            <p:ph type="dt" sz="half" idx="10"/>
          </p:nvPr>
        </p:nvSpPr>
        <p:spPr/>
        <p:txBody>
          <a:bodyPr/>
          <a:lstStyle/>
          <a:p>
            <a:fld id="{76969C88-B244-455D-A017-012B25B1ACDD}" type="datetimeFigureOut">
              <a:rPr lang="en-US" smtClean="0"/>
              <a:t>7/15/2020</a:t>
            </a:fld>
            <a:endParaRPr lang="en-US"/>
          </a:p>
        </p:txBody>
      </p:sp>
      <p:sp>
        <p:nvSpPr>
          <p:cNvPr id="5" name="Footer Placeholder 4">
            <a:extLst>
              <a:ext uri="{FF2B5EF4-FFF2-40B4-BE49-F238E27FC236}">
                <a16:creationId xmlns:a16="http://schemas.microsoft.com/office/drawing/2014/main" id="{0E38D660-E51D-4381-AC9C-DD1C6FCBD5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7CE2D6-D032-4CCC-93B1-A050280C04B3}"/>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89612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C7B80-21BF-4E8B-AC11-8B0D7AA7EB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7C6ADD-98E9-4F53-B344-6E2AF10B66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95D82-7310-4624-9757-859ED545FB65}"/>
              </a:ext>
            </a:extLst>
          </p:cNvPr>
          <p:cNvSpPr>
            <a:spLocks noGrp="1"/>
          </p:cNvSpPr>
          <p:nvPr>
            <p:ph type="dt" sz="half" idx="10"/>
          </p:nvPr>
        </p:nvSpPr>
        <p:spPr/>
        <p:txBody>
          <a:bodyPr/>
          <a:lstStyle/>
          <a:p>
            <a:fld id="{76969C88-B244-455D-A017-012B25B1ACDD}" type="datetimeFigureOut">
              <a:rPr lang="en-US" smtClean="0"/>
              <a:t>7/15/2020</a:t>
            </a:fld>
            <a:endParaRPr lang="en-US"/>
          </a:p>
        </p:txBody>
      </p:sp>
      <p:sp>
        <p:nvSpPr>
          <p:cNvPr id="5" name="Footer Placeholder 4">
            <a:extLst>
              <a:ext uri="{FF2B5EF4-FFF2-40B4-BE49-F238E27FC236}">
                <a16:creationId xmlns:a16="http://schemas.microsoft.com/office/drawing/2014/main" id="{9F25DFC9-456F-4174-A9D3-02B4A807A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2A6DD7-BF0F-4061-B6E2-7F426ED881BD}"/>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353945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AB5BF5-7C75-44B7-83F1-D00B7E5443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7A4B9D-47C4-4C9C-BFD6-4557736C1E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0E0939-1773-42F8-9AC8-5990B38C6699}"/>
              </a:ext>
            </a:extLst>
          </p:cNvPr>
          <p:cNvSpPr>
            <a:spLocks noGrp="1"/>
          </p:cNvSpPr>
          <p:nvPr>
            <p:ph type="dt" sz="half" idx="10"/>
          </p:nvPr>
        </p:nvSpPr>
        <p:spPr/>
        <p:txBody>
          <a:bodyPr/>
          <a:lstStyle/>
          <a:p>
            <a:fld id="{76969C88-B244-455D-A017-012B25B1ACDD}" type="datetimeFigureOut">
              <a:rPr lang="en-US" smtClean="0"/>
              <a:t>7/15/2020</a:t>
            </a:fld>
            <a:endParaRPr lang="en-US"/>
          </a:p>
        </p:txBody>
      </p:sp>
      <p:sp>
        <p:nvSpPr>
          <p:cNvPr id="5" name="Footer Placeholder 4">
            <a:extLst>
              <a:ext uri="{FF2B5EF4-FFF2-40B4-BE49-F238E27FC236}">
                <a16:creationId xmlns:a16="http://schemas.microsoft.com/office/drawing/2014/main" id="{C79048E3-D4F2-4989-BC34-9A0C728A4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E18DBF-134D-45BA-9386-06BF228EDBA9}"/>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95661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C0DB7-CA3F-429B-A261-2858DB2584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82E39F-786D-41D2-B578-2DD245661E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F48602-63B5-4588-A529-B8E253DC6BE8}"/>
              </a:ext>
            </a:extLst>
          </p:cNvPr>
          <p:cNvSpPr>
            <a:spLocks noGrp="1"/>
          </p:cNvSpPr>
          <p:nvPr>
            <p:ph type="dt" sz="half" idx="10"/>
          </p:nvPr>
        </p:nvSpPr>
        <p:spPr/>
        <p:txBody>
          <a:bodyPr/>
          <a:lstStyle/>
          <a:p>
            <a:fld id="{76969C88-B244-455D-A017-012B25B1ACDD}" type="datetimeFigureOut">
              <a:rPr lang="en-US" smtClean="0"/>
              <a:t>7/15/2020</a:t>
            </a:fld>
            <a:endParaRPr lang="en-US"/>
          </a:p>
        </p:txBody>
      </p:sp>
      <p:sp>
        <p:nvSpPr>
          <p:cNvPr id="5" name="Footer Placeholder 4">
            <a:extLst>
              <a:ext uri="{FF2B5EF4-FFF2-40B4-BE49-F238E27FC236}">
                <a16:creationId xmlns:a16="http://schemas.microsoft.com/office/drawing/2014/main" id="{89661BFF-59DC-43D4-9686-01E89F8E1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A59939-B47A-4231-87E7-86A8064B8919}"/>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350170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5E409-BD6A-4132-9D3F-FA18D19F3C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D4B087-EB2B-41A4-A18D-DFC439AD49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CD508F-7E75-4D64-8C5C-E31CECF8EB75}"/>
              </a:ext>
            </a:extLst>
          </p:cNvPr>
          <p:cNvSpPr>
            <a:spLocks noGrp="1"/>
          </p:cNvSpPr>
          <p:nvPr>
            <p:ph type="dt" sz="half" idx="10"/>
          </p:nvPr>
        </p:nvSpPr>
        <p:spPr/>
        <p:txBody>
          <a:bodyPr/>
          <a:lstStyle/>
          <a:p>
            <a:fld id="{76969C88-B244-455D-A017-012B25B1ACDD}" type="datetimeFigureOut">
              <a:rPr lang="en-US" smtClean="0"/>
              <a:t>7/15/2020</a:t>
            </a:fld>
            <a:endParaRPr lang="en-US"/>
          </a:p>
        </p:txBody>
      </p:sp>
      <p:sp>
        <p:nvSpPr>
          <p:cNvPr id="5" name="Footer Placeholder 4">
            <a:extLst>
              <a:ext uri="{FF2B5EF4-FFF2-40B4-BE49-F238E27FC236}">
                <a16:creationId xmlns:a16="http://schemas.microsoft.com/office/drawing/2014/main" id="{31780474-2BA5-4525-8593-CF0A6B0E4A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D6417-0854-4544-896F-9480E120B4F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007030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B90B5-A1EB-4A6B-BAF5-844BF356F4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9A96B9-5909-4A80-BBAE-027E5B92A7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208FEA-D34E-4CD8-90AB-D91685DFE0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C2BD2B-764E-41E1-AEEE-8199FFDEC062}"/>
              </a:ext>
            </a:extLst>
          </p:cNvPr>
          <p:cNvSpPr>
            <a:spLocks noGrp="1"/>
          </p:cNvSpPr>
          <p:nvPr>
            <p:ph type="dt" sz="half" idx="10"/>
          </p:nvPr>
        </p:nvSpPr>
        <p:spPr/>
        <p:txBody>
          <a:bodyPr/>
          <a:lstStyle/>
          <a:p>
            <a:fld id="{76969C88-B244-455D-A017-012B25B1ACDD}" type="datetimeFigureOut">
              <a:rPr lang="en-US" smtClean="0"/>
              <a:t>7/15/2020</a:t>
            </a:fld>
            <a:endParaRPr lang="en-US"/>
          </a:p>
        </p:txBody>
      </p:sp>
      <p:sp>
        <p:nvSpPr>
          <p:cNvPr id="6" name="Footer Placeholder 5">
            <a:extLst>
              <a:ext uri="{FF2B5EF4-FFF2-40B4-BE49-F238E27FC236}">
                <a16:creationId xmlns:a16="http://schemas.microsoft.com/office/drawing/2014/main" id="{75CADA34-BBD3-493E-AFB8-5119401824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7A49BF-A796-459F-A088-6304FE9B499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04170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8F82-FF87-4096-ADB2-8507734C7A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538C1E-A3A4-4804-8448-79351F910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45D452-F0B3-4257-9EEB-44A433ED0D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88995D-3D1B-45EF-A6DA-E81ABA4C07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CC13C2-B933-4125-94BA-DEC996ACC1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B999B6-C641-4697-A65B-A9F3998F57B1}"/>
              </a:ext>
            </a:extLst>
          </p:cNvPr>
          <p:cNvSpPr>
            <a:spLocks noGrp="1"/>
          </p:cNvSpPr>
          <p:nvPr>
            <p:ph type="dt" sz="half" idx="10"/>
          </p:nvPr>
        </p:nvSpPr>
        <p:spPr/>
        <p:txBody>
          <a:bodyPr/>
          <a:lstStyle/>
          <a:p>
            <a:fld id="{76969C88-B244-455D-A017-012B25B1ACDD}" type="datetimeFigureOut">
              <a:rPr lang="en-US" smtClean="0"/>
              <a:t>7/15/2020</a:t>
            </a:fld>
            <a:endParaRPr lang="en-US"/>
          </a:p>
        </p:txBody>
      </p:sp>
      <p:sp>
        <p:nvSpPr>
          <p:cNvPr id="8" name="Footer Placeholder 7">
            <a:extLst>
              <a:ext uri="{FF2B5EF4-FFF2-40B4-BE49-F238E27FC236}">
                <a16:creationId xmlns:a16="http://schemas.microsoft.com/office/drawing/2014/main" id="{2BF410E3-3D2E-40A7-8959-F6AFBBBC43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39A749-0387-4276-A47A-C93E6CFB1E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3362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313D5-8D51-4725-9EAE-B8FC4CDF2A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AA7E01-9AFC-4ACF-98F0-3B38A6841A6B}"/>
              </a:ext>
            </a:extLst>
          </p:cNvPr>
          <p:cNvSpPr>
            <a:spLocks noGrp="1"/>
          </p:cNvSpPr>
          <p:nvPr>
            <p:ph type="dt" sz="half" idx="10"/>
          </p:nvPr>
        </p:nvSpPr>
        <p:spPr/>
        <p:txBody>
          <a:bodyPr/>
          <a:lstStyle/>
          <a:p>
            <a:fld id="{76969C88-B244-455D-A017-012B25B1ACDD}" type="datetimeFigureOut">
              <a:rPr lang="en-US" smtClean="0"/>
              <a:t>7/15/2020</a:t>
            </a:fld>
            <a:endParaRPr lang="en-US"/>
          </a:p>
        </p:txBody>
      </p:sp>
      <p:sp>
        <p:nvSpPr>
          <p:cNvPr id="4" name="Footer Placeholder 3">
            <a:extLst>
              <a:ext uri="{FF2B5EF4-FFF2-40B4-BE49-F238E27FC236}">
                <a16:creationId xmlns:a16="http://schemas.microsoft.com/office/drawing/2014/main" id="{8062AD34-8B2B-4EB2-8B46-749231A699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F8FD76-A1D4-44FD-AF56-E15195B80CBF}"/>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230237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9EB05E-657A-4C57-AD17-2FA7792C901F}"/>
              </a:ext>
            </a:extLst>
          </p:cNvPr>
          <p:cNvSpPr>
            <a:spLocks noGrp="1"/>
          </p:cNvSpPr>
          <p:nvPr>
            <p:ph type="dt" sz="half" idx="10"/>
          </p:nvPr>
        </p:nvSpPr>
        <p:spPr/>
        <p:txBody>
          <a:bodyPr/>
          <a:lstStyle/>
          <a:p>
            <a:fld id="{76969C88-B244-455D-A017-012B25B1ACDD}" type="datetimeFigureOut">
              <a:rPr lang="en-US" smtClean="0"/>
              <a:t>7/15/2020</a:t>
            </a:fld>
            <a:endParaRPr lang="en-US"/>
          </a:p>
        </p:txBody>
      </p:sp>
      <p:sp>
        <p:nvSpPr>
          <p:cNvPr id="3" name="Footer Placeholder 2">
            <a:extLst>
              <a:ext uri="{FF2B5EF4-FFF2-40B4-BE49-F238E27FC236}">
                <a16:creationId xmlns:a16="http://schemas.microsoft.com/office/drawing/2014/main" id="{D25C4EC4-AF5D-4DC4-A03D-3F018B8371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267722-5C01-4655-B359-3762DD6F282B}"/>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32339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30C44-C5C9-42C9-BA7D-806F310592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25081B-5E81-4235-A338-BED23667C0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701E25-BA94-499D-BB3E-7ABD025C7F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5FC6D8-F929-4D5C-9BCA-27CF3D1123E6}"/>
              </a:ext>
            </a:extLst>
          </p:cNvPr>
          <p:cNvSpPr>
            <a:spLocks noGrp="1"/>
          </p:cNvSpPr>
          <p:nvPr>
            <p:ph type="dt" sz="half" idx="10"/>
          </p:nvPr>
        </p:nvSpPr>
        <p:spPr/>
        <p:txBody>
          <a:bodyPr/>
          <a:lstStyle/>
          <a:p>
            <a:fld id="{76969C88-B244-455D-A017-012B25B1ACDD}" type="datetimeFigureOut">
              <a:rPr lang="en-US" smtClean="0"/>
              <a:t>7/15/2020</a:t>
            </a:fld>
            <a:endParaRPr lang="en-US"/>
          </a:p>
        </p:txBody>
      </p:sp>
      <p:sp>
        <p:nvSpPr>
          <p:cNvPr id="6" name="Footer Placeholder 5">
            <a:extLst>
              <a:ext uri="{FF2B5EF4-FFF2-40B4-BE49-F238E27FC236}">
                <a16:creationId xmlns:a16="http://schemas.microsoft.com/office/drawing/2014/main" id="{B722E621-C939-4A74-A0E9-54D35A25FF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10939F-4187-4D1F-8AA6-4967712A200F}"/>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780279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710CF-223F-4AE4-AEFD-DBF30C5E00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C973AA-1BFE-4155-B591-4F68507656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C98E7A-C6BD-4FF7-9F53-FF48FCCDF1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475849-2455-4F72-AF3B-A53F09506AB0}"/>
              </a:ext>
            </a:extLst>
          </p:cNvPr>
          <p:cNvSpPr>
            <a:spLocks noGrp="1"/>
          </p:cNvSpPr>
          <p:nvPr>
            <p:ph type="dt" sz="half" idx="10"/>
          </p:nvPr>
        </p:nvSpPr>
        <p:spPr/>
        <p:txBody>
          <a:bodyPr/>
          <a:lstStyle/>
          <a:p>
            <a:fld id="{76969C88-B244-455D-A017-012B25B1ACDD}" type="datetimeFigureOut">
              <a:rPr lang="en-US" smtClean="0"/>
              <a:t>7/15/2020</a:t>
            </a:fld>
            <a:endParaRPr lang="en-US"/>
          </a:p>
        </p:txBody>
      </p:sp>
      <p:sp>
        <p:nvSpPr>
          <p:cNvPr id="6" name="Footer Placeholder 5">
            <a:extLst>
              <a:ext uri="{FF2B5EF4-FFF2-40B4-BE49-F238E27FC236}">
                <a16:creationId xmlns:a16="http://schemas.microsoft.com/office/drawing/2014/main" id="{E4682319-E71B-43A1-AEBF-48AAB4E987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E564E6-8625-49DE-BB83-9C1DDA2A18F0}"/>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15635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9B6CE3-B138-4FAC-A926-6C50977F10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9768BE-F658-472F-9458-2A9838A95A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C852A0-2E13-47FE-AB71-70B4AAEC47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69C88-B244-455D-A017-012B25B1ACDD}" type="datetimeFigureOut">
              <a:rPr lang="en-US" smtClean="0"/>
              <a:pPr/>
              <a:t>7/15/2020</a:t>
            </a:fld>
            <a:endParaRPr lang="en-US"/>
          </a:p>
        </p:txBody>
      </p:sp>
      <p:sp>
        <p:nvSpPr>
          <p:cNvPr id="5" name="Footer Placeholder 4">
            <a:extLst>
              <a:ext uri="{FF2B5EF4-FFF2-40B4-BE49-F238E27FC236}">
                <a16:creationId xmlns:a16="http://schemas.microsoft.com/office/drawing/2014/main" id="{36ED5C17-3348-4C04-970A-17749F340C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54876F1-FF54-4AF1-B96D-810B92CADC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96066835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mailto:info@fichtelegal.com" TargetMode="External"/><Relationship Id="rId4" Type="http://schemas.openxmlformats.org/officeDocument/2006/relationships/hyperlink" Target="http://www.fichtelegal.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fichtelegal.com/"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mailto:info@fichtelegal.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fichtelegal.com/" TargetMode="External"/><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png"/><Relationship Id="rId10" Type="http://schemas.openxmlformats.org/officeDocument/2006/relationships/image" Target="../media/image5.png"/><Relationship Id="rId4" Type="http://schemas.openxmlformats.org/officeDocument/2006/relationships/image" Target="../media/image18.png"/><Relationship Id="rId9" Type="http://schemas.openxmlformats.org/officeDocument/2006/relationships/hyperlink" Target="mailto:info@fichtelega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mailto:info@fichtelegal.com" TargetMode="External"/><Relationship Id="rId4" Type="http://schemas.openxmlformats.org/officeDocument/2006/relationships/hyperlink" Target="http://www.fichtelega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mailto:info@fichtelegal.com" TargetMode="External"/><Relationship Id="rId4" Type="http://schemas.openxmlformats.org/officeDocument/2006/relationships/hyperlink" Target="http://www.fichtelegal.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mailto:info@fichtelegal.com" TargetMode="External"/><Relationship Id="rId4" Type="http://schemas.openxmlformats.org/officeDocument/2006/relationships/hyperlink" Target="http://www.fichtelegal.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mailto:info@fichtelegal.com" TargetMode="External"/><Relationship Id="rId4" Type="http://schemas.openxmlformats.org/officeDocument/2006/relationships/hyperlink" Target="http://www.fichtelegal.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mailto:info@fichtelegal.com" TargetMode="External"/><Relationship Id="rId4" Type="http://schemas.openxmlformats.org/officeDocument/2006/relationships/hyperlink" Target="http://www.fichtelegal.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mailto:info@fichtelegal.com" TargetMode="External"/><Relationship Id="rId4" Type="http://schemas.openxmlformats.org/officeDocument/2006/relationships/hyperlink" Target="http://www.fichtelegal.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mailto:info@fichtelegal.com" TargetMode="External"/><Relationship Id="rId5" Type="http://schemas.openxmlformats.org/officeDocument/2006/relationships/hyperlink" Target="http://www.fichtelegal.com/"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jor Updates from UAE Real Estate Market in 2018 - MyBayut">
            <a:extLst>
              <a:ext uri="{FF2B5EF4-FFF2-40B4-BE49-F238E27FC236}">
                <a16:creationId xmlns:a16="http://schemas.microsoft.com/office/drawing/2014/main" id="{755682B0-E34E-4290-A97F-88A62F969D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338" r="-1" b="-1"/>
          <a:stretch/>
        </p:blipFill>
        <p:spPr bwMode="auto">
          <a:xfrm>
            <a:off x="321564" y="175490"/>
            <a:ext cx="11548870" cy="4606821"/>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47CC66F-9449-4610-A30E-5E61857270E6}"/>
              </a:ext>
            </a:extLst>
          </p:cNvPr>
          <p:cNvSpPr txBox="1"/>
          <p:nvPr/>
        </p:nvSpPr>
        <p:spPr>
          <a:xfrm>
            <a:off x="841248" y="5009083"/>
            <a:ext cx="2889504" cy="134599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dirty="0">
                <a:solidFill>
                  <a:schemeClr val="bg1"/>
                </a:solidFill>
                <a:latin typeface="Abadi" panose="020B0604020104020204" pitchFamily="34" charset="0"/>
                <a:ea typeface="+mj-ea"/>
                <a:cs typeface="+mj-cs"/>
              </a:rPr>
              <a:t>COVID-19 impact on Real Estate Market in the UAE</a:t>
            </a:r>
          </a:p>
        </p:txBody>
      </p:sp>
      <p:cxnSp>
        <p:nvCxnSpPr>
          <p:cNvPr id="143" name="Straight Connector 142">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EDA1ECFA-042A-41C9-A945-71801BE59207}"/>
              </a:ext>
            </a:extLst>
          </p:cNvPr>
          <p:cNvSpPr>
            <a:spLocks noGrp="1"/>
          </p:cNvSpPr>
          <p:nvPr>
            <p:ph type="subTitle" idx="1"/>
          </p:nvPr>
        </p:nvSpPr>
        <p:spPr>
          <a:xfrm>
            <a:off x="4379976" y="5009083"/>
            <a:ext cx="6976872" cy="1345997"/>
          </a:xfrm>
        </p:spPr>
        <p:txBody>
          <a:bodyPr vert="horz" lIns="91440" tIns="45720" rIns="91440" bIns="45720" rtlCol="0" anchor="ctr">
            <a:normAutofit/>
          </a:bodyPr>
          <a:lstStyle/>
          <a:p>
            <a:pPr indent="-228600" algn="l">
              <a:buFont typeface="Arial" panose="020B0604020202020204" pitchFamily="34" charset="0"/>
              <a:buChar char="•"/>
            </a:pPr>
            <a:r>
              <a:rPr lang="en-US" sz="1400" b="1" dirty="0">
                <a:solidFill>
                  <a:schemeClr val="bg1"/>
                </a:solidFill>
                <a:latin typeface="Abadi" panose="020B0604020104020204" pitchFamily="34" charset="0"/>
              </a:rPr>
              <a:t>LIVE WEBINAR</a:t>
            </a:r>
          </a:p>
          <a:p>
            <a:pPr indent="-228600" algn="l">
              <a:buFont typeface="Arial" panose="020B0604020202020204" pitchFamily="34" charset="0"/>
              <a:buChar char="•"/>
            </a:pPr>
            <a:r>
              <a:rPr lang="en-US" sz="1400" b="1" dirty="0">
                <a:solidFill>
                  <a:schemeClr val="bg1"/>
                </a:solidFill>
                <a:latin typeface="Abadi" panose="020B0604020104020204" pitchFamily="34" charset="0"/>
              </a:rPr>
              <a:t>DATE: 14/07/2020</a:t>
            </a:r>
          </a:p>
          <a:p>
            <a:pPr indent="-228600" algn="l">
              <a:buFont typeface="Arial" panose="020B0604020202020204" pitchFamily="34" charset="0"/>
              <a:buChar char="•"/>
            </a:pPr>
            <a:r>
              <a:rPr lang="en-US" sz="1400" b="1" dirty="0">
                <a:solidFill>
                  <a:schemeClr val="bg1"/>
                </a:solidFill>
                <a:latin typeface="Abadi" panose="020B0604020104020204" pitchFamily="34" charset="0"/>
              </a:rPr>
              <a:t>Time: 11:00am – 12:00pm</a:t>
            </a:r>
          </a:p>
          <a:p>
            <a:pPr indent="-228600" algn="l">
              <a:buFont typeface="Arial" panose="020B0604020202020204" pitchFamily="34" charset="0"/>
              <a:buChar char="•"/>
            </a:pPr>
            <a:r>
              <a:rPr lang="en-US" sz="1400" b="1" dirty="0">
                <a:solidFill>
                  <a:schemeClr val="bg1"/>
                </a:solidFill>
                <a:latin typeface="Abadi" panose="020B0604020104020204" pitchFamily="34" charset="0"/>
              </a:rPr>
              <a:t>SPEAKER: Dr. Laura Voda &amp; Mahmoud Ahmed</a:t>
            </a:r>
            <a:endParaRPr lang="en-US" sz="1400" dirty="0">
              <a:solidFill>
                <a:schemeClr val="bg1"/>
              </a:solidFill>
              <a:latin typeface="Abadi" panose="020B0604020104020204" pitchFamily="34" charset="0"/>
            </a:endParaRPr>
          </a:p>
        </p:txBody>
      </p:sp>
      <p:pic>
        <p:nvPicPr>
          <p:cNvPr id="24" name="Picture 23">
            <a:extLst>
              <a:ext uri="{FF2B5EF4-FFF2-40B4-BE49-F238E27FC236}">
                <a16:creationId xmlns:a16="http://schemas.microsoft.com/office/drawing/2014/main" id="{C8E62FF8-4D4C-44CA-8DE4-F57FF1D7C8DB}"/>
              </a:ext>
            </a:extLst>
          </p:cNvPr>
          <p:cNvPicPr>
            <a:picLocks noChangeAspect="1"/>
          </p:cNvPicPr>
          <p:nvPr/>
        </p:nvPicPr>
        <p:blipFill>
          <a:blip r:embed="rId3"/>
          <a:stretch>
            <a:fillRect/>
          </a:stretch>
        </p:blipFill>
        <p:spPr>
          <a:xfrm>
            <a:off x="9506182" y="243612"/>
            <a:ext cx="2196154" cy="1290072"/>
          </a:xfrm>
          <a:prstGeom prst="rect">
            <a:avLst/>
          </a:prstGeom>
        </p:spPr>
      </p:pic>
    </p:spTree>
    <p:extLst>
      <p:ext uri="{BB962C8B-B14F-4D97-AF65-F5344CB8AC3E}">
        <p14:creationId xmlns:p14="http://schemas.microsoft.com/office/powerpoint/2010/main" val="92808903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hird of UAE renters, owners believe property market will stay the ...">
            <a:extLst>
              <a:ext uri="{FF2B5EF4-FFF2-40B4-BE49-F238E27FC236}">
                <a16:creationId xmlns:a16="http://schemas.microsoft.com/office/drawing/2014/main" id="{1A6BCE55-4478-41C7-B44C-3EDE6E7DAC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170" r="-2" b="-2"/>
          <a:stretch/>
        </p:blipFill>
        <p:spPr bwMode="auto">
          <a:xfrm>
            <a:off x="4883022" y="635634"/>
            <a:ext cx="7308978" cy="5900617"/>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3077" name="Freeform: Shape 72">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78" name="Freeform: Shape 74">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93C3F24-DEA3-465B-A4D1-6C934FDA8D98}"/>
              </a:ext>
            </a:extLst>
          </p:cNvPr>
          <p:cNvSpPr>
            <a:spLocks noGrp="1"/>
          </p:cNvSpPr>
          <p:nvPr>
            <p:ph type="title"/>
          </p:nvPr>
        </p:nvSpPr>
        <p:spPr>
          <a:xfrm>
            <a:off x="374904" y="1478406"/>
            <a:ext cx="4992624" cy="621665"/>
          </a:xfrm>
        </p:spPr>
        <p:txBody>
          <a:bodyPr anchor="ctr">
            <a:normAutofit/>
          </a:bodyPr>
          <a:lstStyle/>
          <a:p>
            <a:r>
              <a:rPr lang="en-US" sz="2800" b="1" dirty="0">
                <a:effectLst/>
                <a:latin typeface="Abadi" panose="020B0604020104020204" pitchFamily="34" charset="0"/>
                <a:ea typeface="Calibri" panose="020F0502020204030204" pitchFamily="34" charset="0"/>
                <a:cs typeface="Arial" panose="020B0604020202020204" pitchFamily="34" charset="0"/>
              </a:rPr>
              <a:t>Rental Dispute Center</a:t>
            </a:r>
            <a:endParaRPr lang="en-US" sz="2800" dirty="0">
              <a:latin typeface="Abadi" panose="020B0604020104020204" pitchFamily="34" charset="0"/>
            </a:endParaRPr>
          </a:p>
        </p:txBody>
      </p:sp>
      <p:sp>
        <p:nvSpPr>
          <p:cNvPr id="3079" name="Rectangle 76">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80" name="Rectangle 78">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285566C7-7D39-4EFB-AC85-4808C3E372DF}"/>
              </a:ext>
            </a:extLst>
          </p:cNvPr>
          <p:cNvSpPr txBox="1">
            <a:spLocks noGrp="1"/>
          </p:cNvSpPr>
          <p:nvPr>
            <p:ph idx="1"/>
          </p:nvPr>
        </p:nvSpPr>
        <p:spPr>
          <a:xfrm>
            <a:off x="150018" y="2318961"/>
            <a:ext cx="4908543" cy="3866829"/>
          </a:xfrm>
          <a:prstGeom prst="rect">
            <a:avLst/>
          </a:prstGeom>
        </p:spPr>
        <p:txBody>
          <a:bodyPr rtlCol="0" anchor="t">
            <a:normAutofit lnSpcReduction="10000"/>
          </a:bodyPr>
          <a:lstStyle/>
          <a:p>
            <a:pPr algn="just">
              <a:buFont typeface="Wingdings" panose="05000000000000000000" pitchFamily="2" charset="2"/>
              <a:buChar char="§"/>
            </a:pPr>
            <a:r>
              <a:rPr lang="en-US" sz="1300" dirty="0">
                <a:latin typeface="Abadi" panose="020B0604020104020204" pitchFamily="34" charset="0"/>
              </a:rPr>
              <a:t>The Rental Dispute Center is the judicial arm of Dubai Land Department, and in the light of the Corona pandemic and the current exceptional circumstances, the Center has created a new judicial circuit to consider the cases which are filed by the tenants to terminate the lease contracts or reduce the rent value.</a:t>
            </a:r>
          </a:p>
          <a:p>
            <a:pPr algn="just">
              <a:buFont typeface="Wingdings" panose="05000000000000000000" pitchFamily="2" charset="2"/>
              <a:buChar char="§"/>
            </a:pPr>
            <a:endParaRPr lang="en-US" sz="1300" dirty="0">
              <a:latin typeface="Abadi" panose="020B0604020104020204" pitchFamily="34" charset="0"/>
            </a:endParaRPr>
          </a:p>
          <a:p>
            <a:pPr algn="just">
              <a:buFont typeface="Wingdings" panose="05000000000000000000" pitchFamily="2" charset="2"/>
              <a:buChar char="§"/>
            </a:pPr>
            <a:r>
              <a:rPr lang="en-US" sz="1300" dirty="0">
                <a:latin typeface="Abadi" panose="020B0604020104020204" pitchFamily="34" charset="0"/>
              </a:rPr>
              <a:t>Article No. (7) of the Law No. (26) of 2007 Regulating the Relationship between Landlords and Tenants in the Emirate of Dubai states that if the Lease Contract is valid, it may not be terminated during its term by the Landlord or the Tenant. It can only be terminated by mutual agreement or in accordance with the provisions of this Law. </a:t>
            </a:r>
          </a:p>
          <a:p>
            <a:pPr algn="just">
              <a:buFont typeface="Wingdings" panose="05000000000000000000" pitchFamily="2" charset="2"/>
              <a:buChar char="§"/>
            </a:pPr>
            <a:endParaRPr lang="en-US" sz="1300" dirty="0">
              <a:latin typeface="Abadi" panose="020B0604020104020204" pitchFamily="34" charset="0"/>
            </a:endParaRPr>
          </a:p>
          <a:p>
            <a:pPr algn="just">
              <a:buFont typeface="Wingdings" panose="05000000000000000000" pitchFamily="2" charset="2"/>
              <a:buChar char="§"/>
            </a:pPr>
            <a:r>
              <a:rPr lang="en-US" sz="1300" dirty="0">
                <a:latin typeface="Abadi" panose="020B0604020104020204" pitchFamily="34" charset="0"/>
              </a:rPr>
              <a:t>Also, Article No. (13) of the same law stipulates that the Landlord and Tenant may, prior to the expiry of the Tenancy Contract, amend any of the terms of the Tenancy Contract or review the Rent, whether increasing or decreasing it. Should the Landlord and Tenant fail to reach an agreement, then the Tribunal may determine the fair Rent. </a:t>
            </a:r>
          </a:p>
          <a:p>
            <a:pPr algn="just">
              <a:buFont typeface="Wingdings" panose="05000000000000000000" pitchFamily="2" charset="2"/>
              <a:buChar char="§"/>
            </a:pPr>
            <a:endParaRPr lang="en-US" sz="1300" dirty="0">
              <a:latin typeface="Abadi" panose="020B0604020104020204" pitchFamily="34" charset="0"/>
            </a:endParaRPr>
          </a:p>
          <a:p>
            <a:pPr marL="457200" marR="0" algn="just">
              <a:spcBef>
                <a:spcPts val="0"/>
              </a:spcBef>
              <a:spcAft>
                <a:spcPts val="800"/>
              </a:spcAft>
              <a:buFont typeface="Wingdings" panose="05000000000000000000" pitchFamily="2" charset="2"/>
              <a:buChar char="§"/>
            </a:pPr>
            <a:endParaRPr lang="en-US" sz="1300" dirty="0">
              <a:effectLst/>
              <a:latin typeface="Abadi" panose="020B0604020104020204" pitchFamily="34" charset="0"/>
              <a:ea typeface="Calibri" panose="020F050202020403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9424E896-3FDA-4077-9248-BBE9B7C81274}"/>
              </a:ext>
            </a:extLst>
          </p:cNvPr>
          <p:cNvGrpSpPr/>
          <p:nvPr/>
        </p:nvGrpSpPr>
        <p:grpSpPr>
          <a:xfrm>
            <a:off x="-1" y="-13970"/>
            <a:ext cx="12192000" cy="663574"/>
            <a:chOff x="109268" y="93710"/>
            <a:chExt cx="11946744" cy="663574"/>
          </a:xfrm>
        </p:grpSpPr>
        <p:sp>
          <p:nvSpPr>
            <p:cNvPr id="19" name="Rectangle 18">
              <a:extLst>
                <a:ext uri="{FF2B5EF4-FFF2-40B4-BE49-F238E27FC236}">
                  <a16:creationId xmlns:a16="http://schemas.microsoft.com/office/drawing/2014/main" id="{6F9A330F-EAD9-4390-BC7E-94CE7C29898A}"/>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pic>
          <p:nvPicPr>
            <p:cNvPr id="20" name="image1.png">
              <a:extLst>
                <a:ext uri="{FF2B5EF4-FFF2-40B4-BE49-F238E27FC236}">
                  <a16:creationId xmlns:a16="http://schemas.microsoft.com/office/drawing/2014/main" id="{21199312-B1CE-46BF-A18F-BDFCBF7E9B6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21" name="Rectangle 20">
              <a:extLst>
                <a:ext uri="{FF2B5EF4-FFF2-40B4-BE49-F238E27FC236}">
                  <a16:creationId xmlns:a16="http://schemas.microsoft.com/office/drawing/2014/main" id="{DF1AAF23-A6AF-47AF-A275-00E72DA6B9E4}"/>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sp>
        <p:nvSpPr>
          <p:cNvPr id="22" name="Rectangle 21">
            <a:extLst>
              <a:ext uri="{FF2B5EF4-FFF2-40B4-BE49-F238E27FC236}">
                <a16:creationId xmlns:a16="http://schemas.microsoft.com/office/drawing/2014/main" id="{101F61A2-AEC0-4DC7-B8BD-E2439DDEA964}"/>
              </a:ext>
            </a:extLst>
          </p:cNvPr>
          <p:cNvSpPr>
            <a:spLocks noChangeArrowheads="1"/>
          </p:cNvSpPr>
          <p:nvPr/>
        </p:nvSpPr>
        <p:spPr bwMode="auto">
          <a:xfrm flipV="1">
            <a:off x="0" y="6536251"/>
            <a:ext cx="12192000" cy="95262"/>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23" name="Rectangle 22">
            <a:extLst>
              <a:ext uri="{FF2B5EF4-FFF2-40B4-BE49-F238E27FC236}">
                <a16:creationId xmlns:a16="http://schemas.microsoft.com/office/drawing/2014/main" id="{065EC4EC-37F0-4335-B77B-E9C1813CEDAC}"/>
              </a:ext>
            </a:extLst>
          </p:cNvPr>
          <p:cNvSpPr/>
          <p:nvPr/>
        </p:nvSpPr>
        <p:spPr>
          <a:xfrm>
            <a:off x="15516" y="6597809"/>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sp>
        <p:nvSpPr>
          <p:cNvPr id="24" name="TextBox 23">
            <a:extLst>
              <a:ext uri="{FF2B5EF4-FFF2-40B4-BE49-F238E27FC236}">
                <a16:creationId xmlns:a16="http://schemas.microsoft.com/office/drawing/2014/main" id="{6B1476D1-1CEF-4421-8A35-129043215B82}"/>
              </a:ext>
            </a:extLst>
          </p:cNvPr>
          <p:cNvSpPr txBox="1"/>
          <p:nvPr/>
        </p:nvSpPr>
        <p:spPr>
          <a:xfrm>
            <a:off x="4280191" y="6568500"/>
            <a:ext cx="4612943" cy="307777"/>
          </a:xfrm>
          <a:prstGeom prst="rect">
            <a:avLst/>
          </a:prstGeom>
          <a:noFill/>
        </p:spPr>
        <p:txBody>
          <a:bodyPr wrap="square" rtlCol="0">
            <a:spAutoFit/>
          </a:bodyPr>
          <a:lstStyle/>
          <a:p>
            <a:r>
              <a:rPr lang="en-US" sz="1400" b="1" dirty="0">
                <a:latin typeface="Abadi" panose="020B0604020104020204" pitchFamily="34" charset="0"/>
                <a:hlinkClick r:id="rId4">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5">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spTree>
    <p:extLst>
      <p:ext uri="{BB962C8B-B14F-4D97-AF65-F5344CB8AC3E}">
        <p14:creationId xmlns:p14="http://schemas.microsoft.com/office/powerpoint/2010/main" val="2958105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A6671B-E6A7-4441-8D53-F95F5EFE635A}"/>
              </a:ext>
            </a:extLst>
          </p:cNvPr>
          <p:cNvSpPr>
            <a:spLocks noGrp="1"/>
          </p:cNvSpPr>
          <p:nvPr>
            <p:ph type="title"/>
          </p:nvPr>
        </p:nvSpPr>
        <p:spPr>
          <a:xfrm>
            <a:off x="954159" y="865548"/>
            <a:ext cx="4898135" cy="584775"/>
          </a:xfrm>
        </p:spPr>
        <p:txBody>
          <a:bodyPr>
            <a:normAutofit/>
          </a:bodyPr>
          <a:lstStyle/>
          <a:p>
            <a:r>
              <a:rPr lang="en-US" sz="2800" dirty="0">
                <a:latin typeface="Abadi" panose="020B0604020104020204" pitchFamily="34" charset="0"/>
              </a:rPr>
              <a:t>So what can we do? </a:t>
            </a:r>
          </a:p>
        </p:txBody>
      </p:sp>
      <p:sp>
        <p:nvSpPr>
          <p:cNvPr id="73" name="Rectangle 72">
            <a:extLst>
              <a:ext uri="{FF2B5EF4-FFF2-40B4-BE49-F238E27FC236}">
                <a16:creationId xmlns:a16="http://schemas.microsoft.com/office/drawing/2014/main" id="{E64FA8EC-281F-4A47-AF2E-9F85F2AAB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F272D5-82DA-4C7C-BFF4-9A94BFF4BF59}"/>
              </a:ext>
            </a:extLst>
          </p:cNvPr>
          <p:cNvSpPr>
            <a:spLocks noGrp="1"/>
          </p:cNvSpPr>
          <p:nvPr>
            <p:ph idx="1"/>
          </p:nvPr>
        </p:nvSpPr>
        <p:spPr>
          <a:xfrm>
            <a:off x="710878" y="1428332"/>
            <a:ext cx="6897414" cy="5037822"/>
          </a:xfrm>
        </p:spPr>
        <p:txBody>
          <a:bodyPr>
            <a:normAutofit/>
          </a:bodyPr>
          <a:lstStyle/>
          <a:p>
            <a:pPr marR="0" indent="0">
              <a:spcBef>
                <a:spcPts val="0"/>
              </a:spcBef>
              <a:spcAft>
                <a:spcPts val="0"/>
              </a:spcAft>
              <a:buNone/>
            </a:pPr>
            <a:r>
              <a:rPr lang="en-US" sz="1300" dirty="0">
                <a:latin typeface="Abadi" panose="020B0604020104020204" pitchFamily="34" charset="0"/>
              </a:rPr>
              <a:t>Accordingly, a balance should be stricken between the Landlord’s interest and the Tenant’s interest, and no one can force the Landlord to have the leased premises occupied by the Tenant who is not paying the rent. </a:t>
            </a:r>
            <a:r>
              <a:rPr lang="en-US" sz="1300" dirty="0">
                <a:effectLst/>
                <a:latin typeface="Abadi" panose="020B0604020104020204" pitchFamily="34" charset="0"/>
                <a:ea typeface="Calibri" panose="020F0502020204030204" pitchFamily="34" charset="0"/>
                <a:cs typeface="Arial" panose="020B0604020202020204" pitchFamily="34" charset="0"/>
              </a:rPr>
              <a:t> </a:t>
            </a:r>
          </a:p>
          <a:p>
            <a:pPr marR="0" indent="0">
              <a:spcBef>
                <a:spcPts val="0"/>
              </a:spcBef>
              <a:spcAft>
                <a:spcPts val="0"/>
              </a:spcAft>
              <a:buNone/>
            </a:pPr>
            <a:r>
              <a:rPr lang="en-US" sz="1300" dirty="0">
                <a:effectLst/>
                <a:latin typeface="Abadi" panose="020B0604020104020204" pitchFamily="34" charset="0"/>
                <a:ea typeface="Calibri" panose="020F0502020204030204" pitchFamily="34" charset="0"/>
                <a:cs typeface="Arial" panose="020B0604020202020204" pitchFamily="34" charset="0"/>
              </a:rPr>
              <a:t> </a:t>
            </a:r>
          </a:p>
          <a:p>
            <a:pPr marR="0" indent="0" algn="just">
              <a:spcBef>
                <a:spcPts val="0"/>
              </a:spcBef>
              <a:spcAft>
                <a:spcPts val="800"/>
              </a:spcAft>
              <a:buNone/>
            </a:pPr>
            <a:endParaRPr lang="en-US" sz="1300" b="1" dirty="0">
              <a:latin typeface="Abadi" panose="020B0604020104020204" pitchFamily="34" charset="0"/>
              <a:ea typeface="Calibri" panose="020F0502020204030204" pitchFamily="34" charset="0"/>
              <a:cs typeface="Arial" panose="020B0604020202020204" pitchFamily="34" charset="0"/>
            </a:endParaRPr>
          </a:p>
          <a:p>
            <a:pPr marR="0" indent="0" algn="just">
              <a:spcBef>
                <a:spcPts val="0"/>
              </a:spcBef>
              <a:spcAft>
                <a:spcPts val="800"/>
              </a:spcAft>
              <a:buNone/>
            </a:pPr>
            <a:endParaRPr lang="en-US" sz="1300" b="1" dirty="0">
              <a:latin typeface="Abadi" panose="020B0604020104020204" pitchFamily="34" charset="0"/>
              <a:ea typeface="Calibri" panose="020F0502020204030204" pitchFamily="34" charset="0"/>
              <a:cs typeface="Arial" panose="020B0604020202020204" pitchFamily="34" charset="0"/>
            </a:endParaRPr>
          </a:p>
          <a:p>
            <a:pPr marR="0" indent="0" algn="just">
              <a:spcBef>
                <a:spcPts val="0"/>
              </a:spcBef>
              <a:spcAft>
                <a:spcPts val="800"/>
              </a:spcAft>
              <a:buNone/>
            </a:pPr>
            <a:endParaRPr lang="en-US" sz="1300" b="1" dirty="0">
              <a:latin typeface="Abadi" panose="020B0604020104020204" pitchFamily="34" charset="0"/>
              <a:ea typeface="Calibri" panose="020F0502020204030204" pitchFamily="34" charset="0"/>
              <a:cs typeface="Arial" panose="020B0604020202020204" pitchFamily="34" charset="0"/>
            </a:endParaRPr>
          </a:p>
          <a:p>
            <a:pPr marR="0" indent="0" algn="just">
              <a:spcBef>
                <a:spcPts val="0"/>
              </a:spcBef>
              <a:spcAft>
                <a:spcPts val="800"/>
              </a:spcAft>
              <a:buNone/>
            </a:pPr>
            <a:endParaRPr lang="en-US" sz="1300" b="1" dirty="0">
              <a:latin typeface="Abadi" panose="020B0604020104020204" pitchFamily="34" charset="0"/>
              <a:ea typeface="Calibri" panose="020F0502020204030204" pitchFamily="34" charset="0"/>
              <a:cs typeface="Arial" panose="020B0604020202020204" pitchFamily="34" charset="0"/>
            </a:endParaRPr>
          </a:p>
          <a:p>
            <a:pPr marR="0" indent="0" algn="just">
              <a:spcBef>
                <a:spcPts val="0"/>
              </a:spcBef>
              <a:spcAft>
                <a:spcPts val="800"/>
              </a:spcAft>
              <a:buNone/>
            </a:pPr>
            <a:endParaRPr lang="en-US" sz="1300" b="1" dirty="0">
              <a:latin typeface="Abadi" panose="020B0604020104020204" pitchFamily="34" charset="0"/>
              <a:ea typeface="Calibri" panose="020F0502020204030204" pitchFamily="34" charset="0"/>
              <a:cs typeface="Arial" panose="020B0604020202020204" pitchFamily="34" charset="0"/>
            </a:endParaRPr>
          </a:p>
          <a:p>
            <a:pPr marR="0" indent="0" algn="just">
              <a:spcBef>
                <a:spcPts val="0"/>
              </a:spcBef>
              <a:spcAft>
                <a:spcPts val="800"/>
              </a:spcAft>
              <a:buNone/>
            </a:pPr>
            <a:endParaRPr lang="en-US" sz="1300" b="1" dirty="0">
              <a:latin typeface="Abadi" panose="020B0604020104020204" pitchFamily="34" charset="0"/>
              <a:ea typeface="Calibri" panose="020F0502020204030204" pitchFamily="34" charset="0"/>
              <a:cs typeface="Arial" panose="020B0604020202020204" pitchFamily="34" charset="0"/>
            </a:endParaRPr>
          </a:p>
          <a:p>
            <a:pPr marR="0" indent="0" algn="just">
              <a:spcBef>
                <a:spcPts val="0"/>
              </a:spcBef>
              <a:spcAft>
                <a:spcPts val="800"/>
              </a:spcAft>
              <a:buNone/>
            </a:pPr>
            <a:endParaRPr lang="en-US" sz="1300" b="1" dirty="0">
              <a:latin typeface="Abadi" panose="020B0604020104020204" pitchFamily="34" charset="0"/>
              <a:ea typeface="Calibri" panose="020F0502020204030204" pitchFamily="34" charset="0"/>
              <a:cs typeface="Arial" panose="020B0604020202020204" pitchFamily="34" charset="0"/>
            </a:endParaRPr>
          </a:p>
          <a:p>
            <a:pPr marR="0" indent="0" algn="just">
              <a:spcBef>
                <a:spcPts val="0"/>
              </a:spcBef>
              <a:spcAft>
                <a:spcPts val="800"/>
              </a:spcAft>
              <a:buNone/>
            </a:pPr>
            <a:endParaRPr lang="en-US" sz="1300" b="1" dirty="0">
              <a:latin typeface="Abadi" panose="020B0604020104020204" pitchFamily="34" charset="0"/>
              <a:ea typeface="Calibri" panose="020F0502020204030204" pitchFamily="34" charset="0"/>
              <a:cs typeface="Arial" panose="020B0604020202020204" pitchFamily="34" charset="0"/>
            </a:endParaRPr>
          </a:p>
          <a:p>
            <a:pPr marL="0" indent="0">
              <a:buNone/>
            </a:pPr>
            <a:br>
              <a:rPr lang="en-US" sz="1300" b="1" dirty="0">
                <a:latin typeface="Abadi" panose="020B0604020104020204" pitchFamily="34" charset="0"/>
                <a:ea typeface="Calibri" panose="020F0502020204030204" pitchFamily="34" charset="0"/>
                <a:cs typeface="Arial" panose="020B0604020202020204" pitchFamily="34" charset="0"/>
              </a:rPr>
            </a:br>
            <a:r>
              <a:rPr lang="en-US" sz="1300" b="1" dirty="0">
                <a:latin typeface="Abadi" panose="020B0604020104020204" pitchFamily="34" charset="0"/>
                <a:ea typeface="Calibri" panose="020F0502020204030204" pitchFamily="34" charset="0"/>
                <a:cs typeface="Arial" panose="020B0604020202020204" pitchFamily="34" charset="0"/>
              </a:rPr>
              <a:t> </a:t>
            </a:r>
          </a:p>
          <a:p>
            <a:pPr marL="0" indent="0" algn="just">
              <a:buNone/>
            </a:pPr>
            <a:r>
              <a:rPr lang="en-US" sz="1300" b="1" dirty="0">
                <a:latin typeface="Abadi" panose="020B0604020104020204" pitchFamily="34" charset="0"/>
                <a:ea typeface="Calibri" panose="020F0502020204030204" pitchFamily="34" charset="0"/>
                <a:cs typeface="Arial" panose="020B0604020202020204" pitchFamily="34" charset="0"/>
              </a:rPr>
              <a:t>HOWEVER, </a:t>
            </a:r>
            <a:r>
              <a:rPr lang="en-US" sz="1300" dirty="0">
                <a:latin typeface="Abadi" panose="020B0604020104020204" pitchFamily="34" charset="0"/>
              </a:rPr>
              <a:t>this is not a green light to all tenants to seek to early terminate their contracts or ask for a reduction in the rent amount. This right is given only to the tenants who can provide the center with all the satisfactory evidence and documents which prove that their financial position has currently affected by the COVID-19 pandemic and they are no longer able to perform their contractual obligations. The center examines each claim on a case to case basis.    </a:t>
            </a:r>
          </a:p>
          <a:p>
            <a:endParaRPr lang="en-US" sz="1300" dirty="0"/>
          </a:p>
        </p:txBody>
      </p:sp>
      <p:sp>
        <p:nvSpPr>
          <p:cNvPr id="5" name="TextBox 4">
            <a:extLst>
              <a:ext uri="{FF2B5EF4-FFF2-40B4-BE49-F238E27FC236}">
                <a16:creationId xmlns:a16="http://schemas.microsoft.com/office/drawing/2014/main" id="{5160A258-159B-4C38-BEC6-899651B4ECB5}"/>
              </a:ext>
            </a:extLst>
          </p:cNvPr>
          <p:cNvSpPr txBox="1"/>
          <p:nvPr/>
        </p:nvSpPr>
        <p:spPr>
          <a:xfrm>
            <a:off x="546018" y="2529128"/>
            <a:ext cx="2613927" cy="2222660"/>
          </a:xfrm>
          <a:prstGeom prst="rect">
            <a:avLst/>
          </a:prstGeom>
          <a:noFill/>
        </p:spPr>
        <p:txBody>
          <a:bodyPr wrap="square" rtlCol="0">
            <a:spAutoFit/>
          </a:bodyPr>
          <a:lstStyle/>
          <a:p>
            <a:pPr marL="457200" algn="just">
              <a:lnSpc>
                <a:spcPct val="107000"/>
              </a:lnSpc>
            </a:pPr>
            <a:r>
              <a:rPr lang="en-US" sz="1300" dirty="0">
                <a:latin typeface="Abadi" panose="020B0604020104020204" pitchFamily="34" charset="0"/>
              </a:rPr>
              <a:t>Therefore, the Landlord still has the right to file his claim before the center to seek to evacuate the leased premises and order the Tenant to pay all the outstanding rental amount till the date of evacuation. </a:t>
            </a:r>
          </a:p>
          <a:p>
            <a:pPr marL="457200" marR="0" algn="just">
              <a:lnSpc>
                <a:spcPct val="107000"/>
              </a:lnSpc>
              <a:spcBef>
                <a:spcPts val="0"/>
              </a:spcBef>
              <a:spcAft>
                <a:spcPts val="0"/>
              </a:spcAft>
            </a:pPr>
            <a:r>
              <a:rPr lang="en-US" sz="1300" dirty="0">
                <a:effectLst/>
                <a:latin typeface="Abadi" panose="020B0604020104020204" pitchFamily="34" charset="0"/>
                <a:ea typeface="Calibri" panose="020F0502020204030204" pitchFamily="34" charset="0"/>
                <a:cs typeface="Arial" panose="020B0604020202020204" pitchFamily="34" charset="0"/>
              </a:rPr>
              <a:t>. </a:t>
            </a:r>
          </a:p>
          <a:p>
            <a:pPr marL="457200" marR="0">
              <a:lnSpc>
                <a:spcPct val="107000"/>
              </a:lnSpc>
              <a:spcBef>
                <a:spcPts val="0"/>
              </a:spcBef>
              <a:spcAft>
                <a:spcPts val="800"/>
              </a:spcAft>
            </a:pPr>
            <a:r>
              <a:rPr lang="en-US" sz="1300" dirty="0">
                <a:effectLst/>
                <a:latin typeface="Abadi" panose="020B0604020104020204" pitchFamily="34" charset="0"/>
                <a:ea typeface="Calibri" panose="020F050202020403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479AA4D2-FFDF-4A6B-8C65-8C6EDBB8A0F2}"/>
              </a:ext>
            </a:extLst>
          </p:cNvPr>
          <p:cNvSpPr txBox="1"/>
          <p:nvPr/>
        </p:nvSpPr>
        <p:spPr>
          <a:xfrm>
            <a:off x="3870823" y="2431194"/>
            <a:ext cx="3418846" cy="2496966"/>
          </a:xfrm>
          <a:prstGeom prst="rect">
            <a:avLst/>
          </a:prstGeom>
          <a:noFill/>
        </p:spPr>
        <p:txBody>
          <a:bodyPr wrap="square" rtlCol="0">
            <a:spAutoFit/>
          </a:bodyPr>
          <a:lstStyle/>
          <a:p>
            <a:r>
              <a:rPr lang="en-US" sz="1300" dirty="0">
                <a:latin typeface="Abadi" panose="020B0604020104020204" pitchFamily="34" charset="0"/>
              </a:rPr>
              <a:t>If the Tenant is facing exceptional circumstances due to the coronavirus pandemic such as when he/she loses his/her job, or his/her business generates no or very limited revenues to be a in position to be able to pay the rent. The tenant can also approach the center and file a claim asking for early termination of the contract without penalty or asking to reduce the rent amount bearing in mind the situation created by the COVID-19 pandemic. </a:t>
            </a:r>
          </a:p>
          <a:p>
            <a:pPr marL="457200" marR="0" algn="just">
              <a:lnSpc>
                <a:spcPct val="107000"/>
              </a:lnSpc>
              <a:spcBef>
                <a:spcPts val="0"/>
              </a:spcBef>
              <a:spcAft>
                <a:spcPts val="800"/>
              </a:spcAft>
            </a:pPr>
            <a:endParaRPr lang="en-US" sz="1300" dirty="0">
              <a:effectLst/>
              <a:latin typeface="Abadi" panose="020B0604020104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141BD39E-A47C-4D91-8C1B-47577D4E07A1}"/>
              </a:ext>
            </a:extLst>
          </p:cNvPr>
          <p:cNvSpPr txBox="1"/>
          <p:nvPr/>
        </p:nvSpPr>
        <p:spPr>
          <a:xfrm>
            <a:off x="3132003" y="3001167"/>
            <a:ext cx="742122" cy="584775"/>
          </a:xfrm>
          <a:prstGeom prst="rect">
            <a:avLst/>
          </a:prstGeom>
          <a:noFill/>
        </p:spPr>
        <p:txBody>
          <a:bodyPr wrap="square" rtlCol="0">
            <a:spAutoFit/>
          </a:bodyPr>
          <a:lstStyle/>
          <a:p>
            <a:r>
              <a:rPr lang="en-US" sz="3200" b="1" dirty="0"/>
              <a:t>OR</a:t>
            </a:r>
          </a:p>
        </p:txBody>
      </p:sp>
      <p:grpSp>
        <p:nvGrpSpPr>
          <p:cNvPr id="14" name="Group 13">
            <a:extLst>
              <a:ext uri="{FF2B5EF4-FFF2-40B4-BE49-F238E27FC236}">
                <a16:creationId xmlns:a16="http://schemas.microsoft.com/office/drawing/2014/main" id="{4B9BC286-1FBA-446E-A66B-CC5BC70810E4}"/>
              </a:ext>
            </a:extLst>
          </p:cNvPr>
          <p:cNvGrpSpPr/>
          <p:nvPr/>
        </p:nvGrpSpPr>
        <p:grpSpPr>
          <a:xfrm>
            <a:off x="-1" y="-13970"/>
            <a:ext cx="12192000" cy="663574"/>
            <a:chOff x="109268" y="93710"/>
            <a:chExt cx="11946744" cy="663574"/>
          </a:xfrm>
        </p:grpSpPr>
        <p:sp>
          <p:nvSpPr>
            <p:cNvPr id="15" name="Rectangle 14">
              <a:extLst>
                <a:ext uri="{FF2B5EF4-FFF2-40B4-BE49-F238E27FC236}">
                  <a16:creationId xmlns:a16="http://schemas.microsoft.com/office/drawing/2014/main" id="{8427BCB5-7CF3-4761-AB56-9C0EC8E31287}"/>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pic>
          <p:nvPicPr>
            <p:cNvPr id="16" name="image1.png">
              <a:extLst>
                <a:ext uri="{FF2B5EF4-FFF2-40B4-BE49-F238E27FC236}">
                  <a16:creationId xmlns:a16="http://schemas.microsoft.com/office/drawing/2014/main" id="{DA1901E2-F3EA-4985-89A7-1F0AA265093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17" name="Rectangle 16">
              <a:extLst>
                <a:ext uri="{FF2B5EF4-FFF2-40B4-BE49-F238E27FC236}">
                  <a16:creationId xmlns:a16="http://schemas.microsoft.com/office/drawing/2014/main" id="{C9F80605-F43F-498A-B6F2-8A8612A4B0C7}"/>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sp>
        <p:nvSpPr>
          <p:cNvPr id="18" name="Rectangle 17">
            <a:extLst>
              <a:ext uri="{FF2B5EF4-FFF2-40B4-BE49-F238E27FC236}">
                <a16:creationId xmlns:a16="http://schemas.microsoft.com/office/drawing/2014/main" id="{9C4A7AAE-7591-478B-ADC6-380945E2F70A}"/>
              </a:ext>
            </a:extLst>
          </p:cNvPr>
          <p:cNvSpPr>
            <a:spLocks noChangeArrowheads="1"/>
          </p:cNvSpPr>
          <p:nvPr/>
        </p:nvSpPr>
        <p:spPr bwMode="auto">
          <a:xfrm flipV="1">
            <a:off x="0" y="6536251"/>
            <a:ext cx="12192000" cy="95262"/>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9" name="Rectangle 18">
            <a:extLst>
              <a:ext uri="{FF2B5EF4-FFF2-40B4-BE49-F238E27FC236}">
                <a16:creationId xmlns:a16="http://schemas.microsoft.com/office/drawing/2014/main" id="{CCA9C1C2-4D4A-42A9-ACA6-D6538170221D}"/>
              </a:ext>
            </a:extLst>
          </p:cNvPr>
          <p:cNvSpPr/>
          <p:nvPr/>
        </p:nvSpPr>
        <p:spPr>
          <a:xfrm>
            <a:off x="15516" y="6597809"/>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sp>
        <p:nvSpPr>
          <p:cNvPr id="20" name="TextBox 19">
            <a:extLst>
              <a:ext uri="{FF2B5EF4-FFF2-40B4-BE49-F238E27FC236}">
                <a16:creationId xmlns:a16="http://schemas.microsoft.com/office/drawing/2014/main" id="{5736D580-7D29-4638-BB0A-5DFE24C518D6}"/>
              </a:ext>
            </a:extLst>
          </p:cNvPr>
          <p:cNvSpPr txBox="1"/>
          <p:nvPr/>
        </p:nvSpPr>
        <p:spPr>
          <a:xfrm>
            <a:off x="4280191" y="6568500"/>
            <a:ext cx="4612943" cy="307777"/>
          </a:xfrm>
          <a:prstGeom prst="rect">
            <a:avLst/>
          </a:prstGeom>
          <a:noFill/>
        </p:spPr>
        <p:txBody>
          <a:bodyPr wrap="square" rtlCol="0">
            <a:spAutoFit/>
          </a:bodyPr>
          <a:lstStyle/>
          <a:p>
            <a:r>
              <a:rPr lang="en-US" sz="1400" b="1" dirty="0">
                <a:latin typeface="Abadi" panose="020B0604020104020204" pitchFamily="34" charset="0"/>
                <a:hlinkClick r:id="rId3">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4">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pic>
        <p:nvPicPr>
          <p:cNvPr id="4106" name="Picture 10" descr="UAE Real Estate Market Report: Dubai, Abu Dhabi ripe for tenants ...">
            <a:extLst>
              <a:ext uri="{FF2B5EF4-FFF2-40B4-BE49-F238E27FC236}">
                <a16:creationId xmlns:a16="http://schemas.microsoft.com/office/drawing/2014/main" id="{89F9AB88-54EE-45AE-A6A4-6B6FA4BE1D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8617" y="1786855"/>
            <a:ext cx="4533383" cy="3916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061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Reflections on Our Corporate Planning Summit - Peak Support">
            <a:extLst>
              <a:ext uri="{FF2B5EF4-FFF2-40B4-BE49-F238E27FC236}">
                <a16:creationId xmlns:a16="http://schemas.microsoft.com/office/drawing/2014/main" id="{FBD3E6E0-5BDB-4FA2-B69C-3AFF1F5A3FFD}"/>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463" r="-1" b="12918"/>
          <a:stretch/>
        </p:blipFill>
        <p:spPr bwMode="auto">
          <a:xfrm>
            <a:off x="4547937" y="-5"/>
            <a:ext cx="7644062" cy="368140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W_111219_2019trends_shutterstock_1080952136-(Read-Only)">
            <a:extLst>
              <a:ext uri="{FF2B5EF4-FFF2-40B4-BE49-F238E27FC236}">
                <a16:creationId xmlns:a16="http://schemas.microsoft.com/office/drawing/2014/main" id="{7EBBC1A0-6BC7-479B-B5D7-F90527B1F8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022" r="-1" b="33569"/>
          <a:stretch/>
        </p:blipFill>
        <p:spPr bwMode="auto">
          <a:xfrm>
            <a:off x="4547938" y="3681409"/>
            <a:ext cx="7644062" cy="3176595"/>
          </a:xfrm>
          <a:prstGeom prst="rect">
            <a:avLst/>
          </a:prstGeom>
          <a:noFill/>
          <a:extLst>
            <a:ext uri="{909E8E84-426E-40DD-AFC4-6F175D3DCCD1}">
              <a14:hiddenFill xmlns:a14="http://schemas.microsoft.com/office/drawing/2010/main">
                <a:solidFill>
                  <a:srgbClr val="FFFFFF"/>
                </a:solidFill>
              </a14:hiddenFill>
            </a:ext>
          </a:extLst>
        </p:spPr>
      </p:pic>
      <p:sp>
        <p:nvSpPr>
          <p:cNvPr id="201" name="Rectangle 200">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8E709A-7ABA-489F-9F84-E99C82BACC35}"/>
              </a:ext>
            </a:extLst>
          </p:cNvPr>
          <p:cNvSpPr>
            <a:spLocks noGrp="1"/>
          </p:cNvSpPr>
          <p:nvPr>
            <p:ph type="title"/>
          </p:nvPr>
        </p:nvSpPr>
        <p:spPr>
          <a:xfrm>
            <a:off x="838200" y="1115219"/>
            <a:ext cx="5395912" cy="2387600"/>
          </a:xfrm>
        </p:spPr>
        <p:txBody>
          <a:bodyPr vert="horz" lIns="91440" tIns="45720" rIns="91440" bIns="45720" rtlCol="0" anchor="b">
            <a:normAutofit/>
          </a:bodyPr>
          <a:lstStyle/>
          <a:p>
            <a:r>
              <a:rPr lang="en-US" sz="5000" b="1" kern="1200">
                <a:solidFill>
                  <a:schemeClr val="bg1"/>
                </a:solidFill>
                <a:latin typeface="+mj-lt"/>
                <a:ea typeface="+mj-ea"/>
                <a:cs typeface="+mj-cs"/>
              </a:rPr>
              <a:t>Thank you </a:t>
            </a:r>
          </a:p>
        </p:txBody>
      </p:sp>
      <p:sp>
        <p:nvSpPr>
          <p:cNvPr id="5" name="Content Placeholder 4">
            <a:extLst>
              <a:ext uri="{FF2B5EF4-FFF2-40B4-BE49-F238E27FC236}">
                <a16:creationId xmlns:a16="http://schemas.microsoft.com/office/drawing/2014/main" id="{97D92691-5738-47D7-BF87-17D6007BB013}"/>
              </a:ext>
            </a:extLst>
          </p:cNvPr>
          <p:cNvSpPr>
            <a:spLocks noGrp="1"/>
          </p:cNvSpPr>
          <p:nvPr>
            <p:ph idx="1"/>
          </p:nvPr>
        </p:nvSpPr>
        <p:spPr>
          <a:xfrm>
            <a:off x="838200" y="3902075"/>
            <a:ext cx="5395912" cy="1655762"/>
          </a:xfrm>
        </p:spPr>
        <p:txBody>
          <a:bodyPr vert="horz" lIns="91440" tIns="45720" rIns="91440" bIns="45720" rtlCol="0">
            <a:normAutofit/>
          </a:bodyPr>
          <a:lstStyle/>
          <a:p>
            <a:pPr marL="0" indent="0">
              <a:buNone/>
            </a:pPr>
            <a:r>
              <a:rPr lang="en-US" sz="2000" b="1" kern="1200" dirty="0">
                <a:solidFill>
                  <a:schemeClr val="bg1"/>
                </a:solidFill>
                <a:latin typeface="+mn-lt"/>
                <a:ea typeface="+mn-ea"/>
                <a:cs typeface="+mn-cs"/>
              </a:rPr>
              <a:t>Q&amp;A Session </a:t>
            </a:r>
          </a:p>
        </p:txBody>
      </p:sp>
      <p:cxnSp>
        <p:nvCxnSpPr>
          <p:cNvPr id="203" name="Straight Connector 202">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B8D4957-7B5F-4FE4-B01B-0414A8D2AAE9}"/>
              </a:ext>
            </a:extLst>
          </p:cNvPr>
          <p:cNvSpPr/>
          <p:nvPr/>
        </p:nvSpPr>
        <p:spPr>
          <a:xfrm>
            <a:off x="0" y="6578917"/>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spTree>
    <p:extLst>
      <p:ext uri="{BB962C8B-B14F-4D97-AF65-F5344CB8AC3E}">
        <p14:creationId xmlns:p14="http://schemas.microsoft.com/office/powerpoint/2010/main" val="2544782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31A2D2-9BB2-4912-954E-D220703AFA2E}"/>
              </a:ext>
            </a:extLst>
          </p:cNvPr>
          <p:cNvPicPr>
            <a:picLocks noChangeAspect="1"/>
          </p:cNvPicPr>
          <p:nvPr/>
        </p:nvPicPr>
        <p:blipFill>
          <a:blip r:embed="rId3"/>
          <a:stretch>
            <a:fillRect/>
          </a:stretch>
        </p:blipFill>
        <p:spPr>
          <a:xfrm>
            <a:off x="477155" y="785982"/>
            <a:ext cx="11237689" cy="5001398"/>
          </a:xfrm>
          <a:prstGeom prst="rect">
            <a:avLst/>
          </a:prstGeom>
        </p:spPr>
      </p:pic>
      <p:pic>
        <p:nvPicPr>
          <p:cNvPr id="12" name="Picture 11">
            <a:extLst>
              <a:ext uri="{FF2B5EF4-FFF2-40B4-BE49-F238E27FC236}">
                <a16:creationId xmlns:a16="http://schemas.microsoft.com/office/drawing/2014/main" id="{2C3841F1-F351-4BD4-8682-E782CD37FD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6714" y="5912623"/>
            <a:ext cx="415739" cy="415739"/>
          </a:xfrm>
          <a:prstGeom prst="rect">
            <a:avLst/>
          </a:prstGeom>
        </p:spPr>
      </p:pic>
      <p:sp>
        <p:nvSpPr>
          <p:cNvPr id="15" name="TextBox 14">
            <a:extLst>
              <a:ext uri="{FF2B5EF4-FFF2-40B4-BE49-F238E27FC236}">
                <a16:creationId xmlns:a16="http://schemas.microsoft.com/office/drawing/2014/main" id="{CB7A255C-3458-4B77-A465-579682B3073B}"/>
              </a:ext>
            </a:extLst>
          </p:cNvPr>
          <p:cNvSpPr txBox="1"/>
          <p:nvPr/>
        </p:nvSpPr>
        <p:spPr>
          <a:xfrm>
            <a:off x="3682453" y="5973733"/>
            <a:ext cx="1404552"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Fichte &amp; Co Legal</a:t>
            </a:r>
          </a:p>
        </p:txBody>
      </p:sp>
      <p:pic>
        <p:nvPicPr>
          <p:cNvPr id="2050" name="Picture 2" descr="Image result for twitter icon">
            <a:extLst>
              <a:ext uri="{FF2B5EF4-FFF2-40B4-BE49-F238E27FC236}">
                <a16:creationId xmlns:a16="http://schemas.microsoft.com/office/drawing/2014/main" id="{CA26F1BC-8F39-4B8C-A11E-6DD5CEF5BB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4874" y="5927221"/>
            <a:ext cx="415739" cy="37002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91067BA8-D79C-4947-9858-41A4AAA83960}"/>
              </a:ext>
            </a:extLst>
          </p:cNvPr>
          <p:cNvSpPr txBox="1"/>
          <p:nvPr/>
        </p:nvSpPr>
        <p:spPr>
          <a:xfrm>
            <a:off x="5710613" y="6002635"/>
            <a:ext cx="1029449"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fichtelegal</a:t>
            </a:r>
            <a:endParaRPr lang="en-US" sz="120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5DDC8B4A-2659-4137-8F17-0E1DE3656525}"/>
              </a:ext>
            </a:extLst>
          </p:cNvPr>
          <p:cNvPicPr>
            <a:picLocks noChangeAspect="1"/>
          </p:cNvPicPr>
          <p:nvPr/>
        </p:nvPicPr>
        <p:blipFill rotWithShape="1">
          <a:blip r:embed="rId6">
            <a:extLst>
              <a:ext uri="{28A0092B-C50C-407E-A947-70E740481C1C}">
                <a14:useLocalDpi xmlns:a14="http://schemas.microsoft.com/office/drawing/2010/main" val="0"/>
              </a:ext>
            </a:extLst>
          </a:blip>
          <a:srcRect b="10704"/>
          <a:stretch/>
        </p:blipFill>
        <p:spPr>
          <a:xfrm>
            <a:off x="6815233" y="5883709"/>
            <a:ext cx="681135" cy="415740"/>
          </a:xfrm>
          <a:prstGeom prst="rect">
            <a:avLst/>
          </a:prstGeom>
        </p:spPr>
      </p:pic>
      <p:sp>
        <p:nvSpPr>
          <p:cNvPr id="21" name="TextBox 20">
            <a:extLst>
              <a:ext uri="{FF2B5EF4-FFF2-40B4-BE49-F238E27FC236}">
                <a16:creationId xmlns:a16="http://schemas.microsoft.com/office/drawing/2014/main" id="{404843D7-3235-436D-B57E-0C78CEC2F7C3}"/>
              </a:ext>
            </a:extLst>
          </p:cNvPr>
          <p:cNvSpPr txBox="1"/>
          <p:nvPr/>
        </p:nvSpPr>
        <p:spPr>
          <a:xfrm>
            <a:off x="7496368" y="5984811"/>
            <a:ext cx="1029449"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fichtelegal</a:t>
            </a:r>
            <a:endParaRPr lang="en-US" sz="1200" dirty="0">
              <a:latin typeface="Arial" panose="020B0604020202020204" pitchFamily="34" charset="0"/>
              <a:cs typeface="Arial" panose="020B0604020202020204" pitchFamily="34" charset="0"/>
            </a:endParaRPr>
          </a:p>
        </p:txBody>
      </p:sp>
      <p:pic>
        <p:nvPicPr>
          <p:cNvPr id="2054" name="Picture 6" descr="Image result for youtube' icon">
            <a:extLst>
              <a:ext uri="{FF2B5EF4-FFF2-40B4-BE49-F238E27FC236}">
                <a16:creationId xmlns:a16="http://schemas.microsoft.com/office/drawing/2014/main" id="{F6BDDDD9-0074-4790-86F1-8C44C6F097A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2822" b="13182"/>
          <a:stretch/>
        </p:blipFill>
        <p:spPr bwMode="auto">
          <a:xfrm>
            <a:off x="8793944" y="5912623"/>
            <a:ext cx="413008" cy="36701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6EFDE86D-FF62-4152-A276-5DAB0A39324F}"/>
              </a:ext>
            </a:extLst>
          </p:cNvPr>
          <p:cNvSpPr txBox="1"/>
          <p:nvPr/>
        </p:nvSpPr>
        <p:spPr>
          <a:xfrm>
            <a:off x="9273069" y="5961352"/>
            <a:ext cx="987771"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Fichte &amp; Co</a:t>
            </a:r>
          </a:p>
        </p:txBody>
      </p:sp>
      <p:sp>
        <p:nvSpPr>
          <p:cNvPr id="26" name="TextBox 25">
            <a:extLst>
              <a:ext uri="{FF2B5EF4-FFF2-40B4-BE49-F238E27FC236}">
                <a16:creationId xmlns:a16="http://schemas.microsoft.com/office/drawing/2014/main" id="{AF733864-E6C6-4040-A6A0-901E8AB9366F}"/>
              </a:ext>
            </a:extLst>
          </p:cNvPr>
          <p:cNvSpPr txBox="1"/>
          <p:nvPr/>
        </p:nvSpPr>
        <p:spPr>
          <a:xfrm>
            <a:off x="1758629" y="5948792"/>
            <a:ext cx="1117614"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Follow us :</a:t>
            </a:r>
          </a:p>
        </p:txBody>
      </p:sp>
      <p:sp>
        <p:nvSpPr>
          <p:cNvPr id="3" name="TextBox 2">
            <a:extLst>
              <a:ext uri="{FF2B5EF4-FFF2-40B4-BE49-F238E27FC236}">
                <a16:creationId xmlns:a16="http://schemas.microsoft.com/office/drawing/2014/main" id="{1B74A6A8-7C84-41EE-BC90-DF000703F3BA}"/>
              </a:ext>
            </a:extLst>
          </p:cNvPr>
          <p:cNvSpPr txBox="1"/>
          <p:nvPr/>
        </p:nvSpPr>
        <p:spPr>
          <a:xfrm>
            <a:off x="4757833" y="1171473"/>
            <a:ext cx="4114800" cy="646331"/>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 </a:t>
            </a:r>
          </a:p>
        </p:txBody>
      </p:sp>
      <p:sp>
        <p:nvSpPr>
          <p:cNvPr id="24" name="Rectangle 23">
            <a:extLst>
              <a:ext uri="{FF2B5EF4-FFF2-40B4-BE49-F238E27FC236}">
                <a16:creationId xmlns:a16="http://schemas.microsoft.com/office/drawing/2014/main" id="{9C68D5F7-1DA4-45F6-94C6-68CCBF79BA4A}"/>
              </a:ext>
            </a:extLst>
          </p:cNvPr>
          <p:cNvSpPr/>
          <p:nvPr/>
        </p:nvSpPr>
        <p:spPr>
          <a:xfrm>
            <a:off x="0" y="6578917"/>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sp>
        <p:nvSpPr>
          <p:cNvPr id="23" name="TextBox 22">
            <a:extLst>
              <a:ext uri="{FF2B5EF4-FFF2-40B4-BE49-F238E27FC236}">
                <a16:creationId xmlns:a16="http://schemas.microsoft.com/office/drawing/2014/main" id="{CA7AA316-D5F1-4C4C-9CB2-B981A4B0BDF6}"/>
              </a:ext>
            </a:extLst>
          </p:cNvPr>
          <p:cNvSpPr txBox="1"/>
          <p:nvPr/>
        </p:nvSpPr>
        <p:spPr>
          <a:xfrm>
            <a:off x="4181001" y="6542882"/>
            <a:ext cx="4612943" cy="307777"/>
          </a:xfrm>
          <a:prstGeom prst="rect">
            <a:avLst/>
          </a:prstGeom>
          <a:noFill/>
        </p:spPr>
        <p:txBody>
          <a:bodyPr wrap="square" rtlCol="0">
            <a:spAutoFit/>
          </a:bodyPr>
          <a:lstStyle/>
          <a:p>
            <a:r>
              <a:rPr lang="en-US" sz="1400" b="1" dirty="0">
                <a:latin typeface="Abadi" panose="020B0604020104020204" pitchFamily="34" charset="0"/>
                <a:hlinkClick r:id="rId8">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9">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sp>
        <p:nvSpPr>
          <p:cNvPr id="20" name="Rectangle 19">
            <a:extLst>
              <a:ext uri="{FF2B5EF4-FFF2-40B4-BE49-F238E27FC236}">
                <a16:creationId xmlns:a16="http://schemas.microsoft.com/office/drawing/2014/main" id="{EF9367AB-E654-481D-9A49-705C675353E8}"/>
              </a:ext>
            </a:extLst>
          </p:cNvPr>
          <p:cNvSpPr>
            <a:spLocks noChangeArrowheads="1"/>
          </p:cNvSpPr>
          <p:nvPr/>
        </p:nvSpPr>
        <p:spPr bwMode="auto">
          <a:xfrm flipV="1">
            <a:off x="0" y="6536251"/>
            <a:ext cx="12192000" cy="95262"/>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nvGrpSpPr>
          <p:cNvPr id="22" name="Group 21">
            <a:extLst>
              <a:ext uri="{FF2B5EF4-FFF2-40B4-BE49-F238E27FC236}">
                <a16:creationId xmlns:a16="http://schemas.microsoft.com/office/drawing/2014/main" id="{3EB472E2-D62B-4D8E-8AFC-C80B612082E8}"/>
              </a:ext>
            </a:extLst>
          </p:cNvPr>
          <p:cNvGrpSpPr/>
          <p:nvPr/>
        </p:nvGrpSpPr>
        <p:grpSpPr>
          <a:xfrm>
            <a:off x="-1" y="-13970"/>
            <a:ext cx="12192000" cy="663574"/>
            <a:chOff x="109268" y="93710"/>
            <a:chExt cx="11946744" cy="663574"/>
          </a:xfrm>
        </p:grpSpPr>
        <p:sp>
          <p:nvSpPr>
            <p:cNvPr id="27" name="Rectangle 26">
              <a:extLst>
                <a:ext uri="{FF2B5EF4-FFF2-40B4-BE49-F238E27FC236}">
                  <a16:creationId xmlns:a16="http://schemas.microsoft.com/office/drawing/2014/main" id="{0655CA59-9738-4E13-9060-14594172C0B9}"/>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pic>
          <p:nvPicPr>
            <p:cNvPr id="28" name="image1.png">
              <a:extLst>
                <a:ext uri="{FF2B5EF4-FFF2-40B4-BE49-F238E27FC236}">
                  <a16:creationId xmlns:a16="http://schemas.microsoft.com/office/drawing/2014/main" id="{17D34026-11B9-4F62-AE82-BBAA92F1D240}"/>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29" name="Rectangle 28">
              <a:extLst>
                <a:ext uri="{FF2B5EF4-FFF2-40B4-BE49-F238E27FC236}">
                  <a16:creationId xmlns:a16="http://schemas.microsoft.com/office/drawing/2014/main" id="{8FF748E6-1D5B-4BCC-AFBA-F65F9A99401E}"/>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3866344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8" name="Rectangle 191">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Dubai, A Global Tourism Destination Says the Stats">
            <a:extLst>
              <a:ext uri="{FF2B5EF4-FFF2-40B4-BE49-F238E27FC236}">
                <a16:creationId xmlns:a16="http://schemas.microsoft.com/office/drawing/2014/main" id="{1B622C8C-A778-4B67-8550-DDA9DE2726F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584" r="17037"/>
          <a:stretch/>
        </p:blipFill>
        <p:spPr bwMode="auto">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6149" name="Freeform: Shape 192">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150" name="Freeform: Shape 193">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68E8FC-1CC5-4CA7-BE7C-FF0E0AE5522B}"/>
              </a:ext>
            </a:extLst>
          </p:cNvPr>
          <p:cNvSpPr>
            <a:spLocks noGrp="1"/>
          </p:cNvSpPr>
          <p:nvPr>
            <p:ph type="title"/>
          </p:nvPr>
        </p:nvSpPr>
        <p:spPr>
          <a:xfrm>
            <a:off x="692732" y="1655784"/>
            <a:ext cx="3061063" cy="708180"/>
          </a:xfrm>
        </p:spPr>
        <p:txBody>
          <a:bodyPr vert="horz" lIns="91440" tIns="45720" rIns="91440" bIns="45720" rtlCol="0" anchor="ctr">
            <a:normAutofit/>
          </a:bodyPr>
          <a:lstStyle/>
          <a:p>
            <a:r>
              <a:rPr lang="en-US" sz="2800" b="1" dirty="0">
                <a:latin typeface="Abadi" panose="020B0604020104020204" pitchFamily="34" charset="0"/>
              </a:rPr>
              <a:t>WEBINAR AGENDA</a:t>
            </a:r>
            <a:endParaRPr lang="en-US" sz="2800" dirty="0">
              <a:latin typeface="Abadi" panose="020B0604020104020204" pitchFamily="34" charset="0"/>
            </a:endParaRPr>
          </a:p>
        </p:txBody>
      </p:sp>
      <p:sp>
        <p:nvSpPr>
          <p:cNvPr id="6151" name="Rectangle 194">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152" name="Rectangle 19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Content Placeholder 2">
            <a:extLst>
              <a:ext uri="{FF2B5EF4-FFF2-40B4-BE49-F238E27FC236}">
                <a16:creationId xmlns:a16="http://schemas.microsoft.com/office/drawing/2014/main" id="{1528E1F4-685E-4371-BB61-D66FC03A2FCC}"/>
              </a:ext>
            </a:extLst>
          </p:cNvPr>
          <p:cNvSpPr txBox="1">
            <a:spLocks/>
          </p:cNvSpPr>
          <p:nvPr/>
        </p:nvSpPr>
        <p:spPr>
          <a:xfrm>
            <a:off x="371094" y="2718054"/>
            <a:ext cx="3248005" cy="3207258"/>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b="1" dirty="0">
                <a:latin typeface="Abadi" panose="020B0604020104020204" pitchFamily="34" charset="0"/>
              </a:rPr>
              <a:t>The Corporate Perspective</a:t>
            </a:r>
          </a:p>
          <a:p>
            <a:pPr marL="57150" indent="-285750">
              <a:buFont typeface="Wingdings" panose="05000000000000000000" pitchFamily="2" charset="2"/>
              <a:buChar char="§"/>
            </a:pPr>
            <a:r>
              <a:rPr lang="en-US" sz="1700" dirty="0">
                <a:latin typeface="Abadi" panose="020B0604020104020204" pitchFamily="34" charset="0"/>
              </a:rPr>
              <a:t>Dr. Laura Voda</a:t>
            </a:r>
          </a:p>
          <a:p>
            <a:pPr marL="57150" indent="-285750">
              <a:buFont typeface="Wingdings" panose="05000000000000000000" pitchFamily="2" charset="2"/>
              <a:buChar char="§"/>
            </a:pPr>
            <a:r>
              <a:rPr lang="en-US" sz="1700" dirty="0">
                <a:latin typeface="Abadi" panose="020B0604020104020204" pitchFamily="34" charset="0"/>
              </a:rPr>
              <a:t>Fichte &amp; Co.  </a:t>
            </a:r>
          </a:p>
          <a:p>
            <a:pPr marL="57150" indent="-285750">
              <a:buFont typeface="Wingdings" panose="05000000000000000000" pitchFamily="2" charset="2"/>
              <a:buChar char="§"/>
            </a:pPr>
            <a:r>
              <a:rPr lang="en-US" sz="1700" dirty="0">
                <a:latin typeface="Abadi" panose="020B0604020104020204" pitchFamily="34" charset="0"/>
              </a:rPr>
              <a:t>11:00am-11:15am</a:t>
            </a:r>
          </a:p>
          <a:p>
            <a:endParaRPr lang="en-US" sz="1700" dirty="0">
              <a:latin typeface="Abadi" panose="020B0604020104020204" pitchFamily="34" charset="0"/>
            </a:endParaRPr>
          </a:p>
          <a:p>
            <a:pPr marL="0" indent="0">
              <a:buNone/>
            </a:pPr>
            <a:r>
              <a:rPr lang="en-US" sz="1700" b="1" dirty="0">
                <a:latin typeface="Abadi" panose="020B0604020104020204" pitchFamily="34" charset="0"/>
              </a:rPr>
              <a:t>The Litigation Perspective</a:t>
            </a:r>
          </a:p>
          <a:p>
            <a:pPr>
              <a:buFont typeface="Wingdings" panose="05000000000000000000" pitchFamily="2" charset="2"/>
              <a:buChar char="§"/>
            </a:pPr>
            <a:r>
              <a:rPr lang="en-US" sz="1700" dirty="0">
                <a:latin typeface="Abadi" panose="020B0604020104020204" pitchFamily="34" charset="0"/>
              </a:rPr>
              <a:t>Mahmoud Ahmed</a:t>
            </a:r>
          </a:p>
          <a:p>
            <a:pPr>
              <a:buFont typeface="Wingdings" panose="05000000000000000000" pitchFamily="2" charset="2"/>
              <a:buChar char="§"/>
            </a:pPr>
            <a:r>
              <a:rPr lang="en-US" sz="1700" dirty="0">
                <a:latin typeface="Abadi" panose="020B0604020104020204" pitchFamily="34" charset="0"/>
              </a:rPr>
              <a:t>Fichte &amp; Co. </a:t>
            </a:r>
          </a:p>
          <a:p>
            <a:pPr>
              <a:buFont typeface="Wingdings" panose="05000000000000000000" pitchFamily="2" charset="2"/>
              <a:buChar char="§"/>
            </a:pPr>
            <a:r>
              <a:rPr lang="en-US" sz="1700" dirty="0">
                <a:latin typeface="Abadi" panose="020B0604020104020204" pitchFamily="34" charset="0"/>
              </a:rPr>
              <a:t>11:15am-11:30am</a:t>
            </a:r>
          </a:p>
          <a:p>
            <a:pPr marL="0" indent="0">
              <a:buNone/>
            </a:pPr>
            <a:endParaRPr lang="en-US" sz="1700" dirty="0">
              <a:latin typeface="Abadi" panose="020B0604020104020204" pitchFamily="34" charset="0"/>
            </a:endParaRPr>
          </a:p>
          <a:p>
            <a:pPr marL="0" indent="0">
              <a:buNone/>
            </a:pPr>
            <a:r>
              <a:rPr lang="en-US" sz="1700" b="1" dirty="0">
                <a:latin typeface="Abadi" panose="020B0604020104020204" pitchFamily="34" charset="0"/>
              </a:rPr>
              <a:t>Questions and Answer Session </a:t>
            </a:r>
          </a:p>
          <a:p>
            <a:pPr>
              <a:buFont typeface="Wingdings" panose="05000000000000000000" pitchFamily="2" charset="2"/>
              <a:buChar char="§"/>
            </a:pPr>
            <a:r>
              <a:rPr lang="en-US" sz="1700" dirty="0">
                <a:latin typeface="Abadi" panose="020B0604020104020204" pitchFamily="34" charset="0"/>
              </a:rPr>
              <a:t>11:30am – 12:00pm </a:t>
            </a:r>
          </a:p>
          <a:p>
            <a:pPr marL="0"/>
            <a:endParaRPr lang="en-US" sz="1700" dirty="0">
              <a:latin typeface="Abadi" panose="020B0604020104020204" pitchFamily="34" charset="0"/>
            </a:endParaRPr>
          </a:p>
        </p:txBody>
      </p:sp>
      <p:pic>
        <p:nvPicPr>
          <p:cNvPr id="30" name="Picture 29">
            <a:extLst>
              <a:ext uri="{FF2B5EF4-FFF2-40B4-BE49-F238E27FC236}">
                <a16:creationId xmlns:a16="http://schemas.microsoft.com/office/drawing/2014/main" id="{E6A9A67D-EC59-4F5B-B1EE-5F86894A4BAE}"/>
              </a:ext>
            </a:extLst>
          </p:cNvPr>
          <p:cNvPicPr>
            <a:picLocks noChangeAspect="1"/>
          </p:cNvPicPr>
          <p:nvPr/>
        </p:nvPicPr>
        <p:blipFill rotWithShape="1">
          <a:blip r:embed="rId3"/>
          <a:srcRect r="-3" b="1442"/>
          <a:stretch/>
        </p:blipFill>
        <p:spPr>
          <a:xfrm>
            <a:off x="64008" y="42764"/>
            <a:ext cx="1931790" cy="1118524"/>
          </a:xfrm>
          <a:prstGeom prst="rect">
            <a:avLst/>
          </a:prstGeom>
        </p:spPr>
      </p:pic>
    </p:spTree>
    <p:extLst>
      <p:ext uri="{BB962C8B-B14F-4D97-AF65-F5344CB8AC3E}">
        <p14:creationId xmlns:p14="http://schemas.microsoft.com/office/powerpoint/2010/main" val="1930126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ubai Real Estate Deals Hit 11-Year High In 2019 - MEA Markets">
            <a:extLst>
              <a:ext uri="{FF2B5EF4-FFF2-40B4-BE49-F238E27FC236}">
                <a16:creationId xmlns:a16="http://schemas.microsoft.com/office/drawing/2014/main" id="{9049C682-CEB7-4ED3-853D-EBF693D2B5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058" r="14993"/>
          <a:stretch/>
        </p:blipFill>
        <p:spPr bwMode="auto">
          <a:xfrm>
            <a:off x="4989095" y="649605"/>
            <a:ext cx="7202905" cy="5886645"/>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029" name="Freeform: Shape 72">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CB6BC2-8048-4B43-A070-D8ED5D90FEAC}"/>
              </a:ext>
            </a:extLst>
          </p:cNvPr>
          <p:cNvSpPr>
            <a:spLocks noGrp="1"/>
          </p:cNvSpPr>
          <p:nvPr>
            <p:ph type="title"/>
          </p:nvPr>
        </p:nvSpPr>
        <p:spPr>
          <a:xfrm>
            <a:off x="369189" y="962896"/>
            <a:ext cx="5120640" cy="1243584"/>
          </a:xfrm>
        </p:spPr>
        <p:txBody>
          <a:bodyPr anchor="ctr">
            <a:normAutofit/>
          </a:bodyPr>
          <a:lstStyle/>
          <a:p>
            <a:pPr marL="0" marR="0">
              <a:spcBef>
                <a:spcPts val="0"/>
              </a:spcBef>
              <a:spcAft>
                <a:spcPts val="800"/>
              </a:spcAft>
            </a:pPr>
            <a:r>
              <a:rPr lang="en-US" sz="2800" b="1" dirty="0">
                <a:effectLst/>
                <a:latin typeface="Abadi" panose="020B0604020104020204" pitchFamily="34" charset="0"/>
                <a:ea typeface="Calibri" panose="020F0502020204030204" pitchFamily="34" charset="0"/>
                <a:cs typeface="Calibri" panose="020F0502020204030204" pitchFamily="34" charset="0"/>
              </a:rPr>
              <a:t>General introduction – Impact on the Real </a:t>
            </a:r>
            <a:r>
              <a:rPr lang="en-US" sz="2800" b="1" dirty="0">
                <a:latin typeface="Abadi" panose="020B0604020104020204" pitchFamily="34" charset="0"/>
                <a:ea typeface="Calibri" panose="020F0502020204030204" pitchFamily="34" charset="0"/>
                <a:cs typeface="Calibri" panose="020F0502020204030204" pitchFamily="34" charset="0"/>
              </a:rPr>
              <a:t>E</a:t>
            </a:r>
            <a:r>
              <a:rPr lang="en-US" sz="2800" b="1" dirty="0">
                <a:effectLst/>
                <a:latin typeface="Abadi" panose="020B0604020104020204" pitchFamily="34" charset="0"/>
                <a:ea typeface="Calibri" panose="020F0502020204030204" pitchFamily="34" charset="0"/>
                <a:cs typeface="Calibri" panose="020F0502020204030204" pitchFamily="34" charset="0"/>
              </a:rPr>
              <a:t>state </a:t>
            </a:r>
            <a:r>
              <a:rPr lang="en-US" sz="2800" b="1" dirty="0">
                <a:latin typeface="Abadi" panose="020B0604020104020204" pitchFamily="34" charset="0"/>
                <a:ea typeface="Calibri" panose="020F0502020204030204" pitchFamily="34" charset="0"/>
                <a:cs typeface="Calibri" panose="020F0502020204030204" pitchFamily="34" charset="0"/>
              </a:rPr>
              <a:t>M</a:t>
            </a:r>
            <a:r>
              <a:rPr lang="en-US" sz="2800" b="1" dirty="0">
                <a:effectLst/>
                <a:latin typeface="Abadi" panose="020B0604020104020204" pitchFamily="34" charset="0"/>
                <a:ea typeface="Calibri" panose="020F0502020204030204" pitchFamily="34" charset="0"/>
                <a:cs typeface="Calibri" panose="020F0502020204030204" pitchFamily="34" charset="0"/>
              </a:rPr>
              <a:t>arket of the Current </a:t>
            </a:r>
            <a:r>
              <a:rPr lang="en-US" sz="2800" b="1" dirty="0">
                <a:latin typeface="Abadi" panose="020B0604020104020204" pitchFamily="34" charset="0"/>
                <a:ea typeface="Calibri" panose="020F0502020204030204" pitchFamily="34" charset="0"/>
                <a:cs typeface="Calibri" panose="020F0502020204030204" pitchFamily="34" charset="0"/>
              </a:rPr>
              <a:t>P</a:t>
            </a:r>
            <a:r>
              <a:rPr lang="en-US" sz="2800" b="1" dirty="0">
                <a:effectLst/>
                <a:latin typeface="Abadi" panose="020B0604020104020204" pitchFamily="34" charset="0"/>
                <a:ea typeface="Calibri" panose="020F0502020204030204" pitchFamily="34" charset="0"/>
                <a:cs typeface="Calibri" panose="020F0502020204030204" pitchFamily="34" charset="0"/>
              </a:rPr>
              <a:t>andemic </a:t>
            </a:r>
            <a:endParaRPr lang="en-US" sz="2800" b="1" dirty="0">
              <a:effectLst/>
              <a:latin typeface="Abadi" panose="020B0604020104020204" pitchFamily="34" charset="0"/>
              <a:ea typeface="Calibri" panose="020F0502020204030204" pitchFamily="34" charset="0"/>
              <a:cs typeface="Times New Roman" panose="02020603050405020304" pitchFamily="18" charset="0"/>
            </a:endParaRPr>
          </a:p>
        </p:txBody>
      </p:sp>
      <p:sp>
        <p:nvSpPr>
          <p:cNvPr id="77" name="Rectangle 76">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554EF17-20C0-47A1-ACAF-250F8DCA24F6}"/>
              </a:ext>
            </a:extLst>
          </p:cNvPr>
          <p:cNvSpPr>
            <a:spLocks noGrp="1"/>
          </p:cNvSpPr>
          <p:nvPr>
            <p:ph idx="1"/>
          </p:nvPr>
        </p:nvSpPr>
        <p:spPr>
          <a:xfrm>
            <a:off x="300041" y="2519771"/>
            <a:ext cx="4983481" cy="3618357"/>
          </a:xfrm>
        </p:spPr>
        <p:txBody>
          <a:bodyPr anchor="t">
            <a:noAutofit/>
          </a:bodyPr>
          <a:lstStyle/>
          <a:p>
            <a:pPr>
              <a:spcBef>
                <a:spcPts val="0"/>
              </a:spcBef>
              <a:spcAft>
                <a:spcPts val="800"/>
              </a:spcAft>
              <a:buFont typeface="Wingdings" panose="05000000000000000000" pitchFamily="2" charset="2"/>
              <a:buChar char="§"/>
            </a:pPr>
            <a:r>
              <a:rPr lang="en-US" sz="1400" b="1" dirty="0">
                <a:effectLst/>
                <a:latin typeface="Abadi" panose="020B0604020104020204" pitchFamily="34" charset="0"/>
                <a:ea typeface="Calibri" panose="020F0502020204030204" pitchFamily="34" charset="0"/>
                <a:cs typeface="Calibri" panose="020F0502020204030204" pitchFamily="34" charset="0"/>
              </a:rPr>
              <a:t>Execution of contracts and “force majeure” </a:t>
            </a:r>
            <a:endParaRPr lang="en-US" sz="1400" b="1" dirty="0">
              <a:effectLst/>
              <a:latin typeface="Abadi" panose="020B060402010402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300" dirty="0">
                <a:effectLst/>
                <a:latin typeface="Abadi" panose="020B0604020104020204" pitchFamily="34" charset="0"/>
                <a:ea typeface="Calibri" panose="020F0502020204030204" pitchFamily="34" charset="0"/>
                <a:cs typeface="Calibri" panose="020F0502020204030204" pitchFamily="34" charset="0"/>
              </a:rPr>
              <a:t>Do we apply Art. 273 or Art. 249 of the UAE Civil Code?</a:t>
            </a:r>
            <a:endParaRPr lang="en-US" sz="1300" dirty="0">
              <a:effectLst/>
              <a:latin typeface="Abadi" panose="020B060402010402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300" dirty="0">
                <a:effectLst/>
                <a:latin typeface="Abadi" panose="020B0604020104020204" pitchFamily="34" charset="0"/>
                <a:ea typeface="Calibri" panose="020F0502020204030204" pitchFamily="34" charset="0"/>
                <a:cs typeface="Calibri" panose="020F0502020204030204" pitchFamily="34" charset="0"/>
              </a:rPr>
              <a:t>The difference between “hardship” and Force Majeure is that, whereas in the case of Force Majeure, the pending obligation is extinguished and the contract is generally rescinded or terminated, in the case of “hardship” the judge has the right to reduce the burden to the debtor, without necessarily terminating the contract that generated the obligations. </a:t>
            </a:r>
            <a:endParaRPr lang="en-US" sz="1300" dirty="0">
              <a:effectLst/>
              <a:latin typeface="Abadi" panose="020B0604020104020204" pitchFamily="34" charset="0"/>
              <a:ea typeface="Calibri" panose="020F0502020204030204" pitchFamily="34" charset="0"/>
              <a:cs typeface="Times New Roman" panose="02020603050405020304" pitchFamily="18" charset="0"/>
            </a:endParaRPr>
          </a:p>
          <a:p>
            <a:pPr>
              <a:spcBef>
                <a:spcPts val="0"/>
              </a:spcBef>
              <a:spcAft>
                <a:spcPts val="800"/>
              </a:spcAft>
              <a:buFont typeface="Wingdings" panose="05000000000000000000" pitchFamily="2" charset="2"/>
              <a:buChar char="§"/>
            </a:pPr>
            <a:r>
              <a:rPr lang="en-US" sz="1400" dirty="0">
                <a:effectLst/>
                <a:latin typeface="Abadi" panose="020B0604020104020204" pitchFamily="34" charset="0"/>
                <a:ea typeface="Calibri" panose="020F0502020204030204" pitchFamily="34" charset="0"/>
                <a:cs typeface="Calibri" panose="020F0502020204030204" pitchFamily="34" charset="0"/>
              </a:rPr>
              <a:t> </a:t>
            </a:r>
            <a:r>
              <a:rPr lang="en-US" sz="1400" b="1" dirty="0">
                <a:effectLst/>
                <a:latin typeface="Abadi" panose="020B0604020104020204" pitchFamily="34" charset="0"/>
                <a:ea typeface="Calibri" panose="020F0502020204030204" pitchFamily="34" charset="0"/>
                <a:cs typeface="Calibri" panose="020F0502020204030204" pitchFamily="34" charset="0"/>
              </a:rPr>
              <a:t>Higher or lower number of transactions?</a:t>
            </a:r>
            <a:endParaRPr lang="en-US" sz="1400" b="1" dirty="0">
              <a:effectLst/>
              <a:latin typeface="Abadi" panose="020B060402010402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300" dirty="0">
                <a:effectLst/>
                <a:latin typeface="Abadi" panose="020B0604020104020204" pitchFamily="34" charset="0"/>
                <a:ea typeface="Calibri" panose="020F0502020204030204" pitchFamily="34" charset="0"/>
                <a:cs typeface="Calibri" panose="020F0502020204030204" pitchFamily="34" charset="0"/>
              </a:rPr>
              <a:t>Mortgages lenience is granted by major financial institutions in the country, as well as by the regulators. </a:t>
            </a:r>
            <a:endParaRPr lang="en-US" sz="1300" dirty="0">
              <a:effectLst/>
              <a:latin typeface="Abadi" panose="020B060402010402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300" dirty="0">
                <a:effectLst/>
                <a:latin typeface="Abadi" panose="020B0604020104020204" pitchFamily="34" charset="0"/>
                <a:ea typeface="Calibri" panose="020F0502020204030204" pitchFamily="34" charset="0"/>
                <a:cs typeface="Calibri" panose="020F0502020204030204" pitchFamily="34" charset="0"/>
              </a:rPr>
              <a:t>More advisory is needed and amendments in the contracts in relation to what can constitute an objective impossibility to perform.  </a:t>
            </a:r>
            <a:endParaRPr lang="en-US" sz="1300" dirty="0">
              <a:effectLst/>
              <a:latin typeface="Abadi" panose="020B0604020104020204" pitchFamily="34" charset="0"/>
              <a:ea typeface="Calibri" panose="020F0502020204030204" pitchFamily="34" charset="0"/>
              <a:cs typeface="Times New Roman" panose="02020603050405020304" pitchFamily="18" charset="0"/>
            </a:endParaRPr>
          </a:p>
          <a:p>
            <a:endParaRPr lang="en-US" sz="1600" dirty="0">
              <a:latin typeface="Abadi" panose="020B0604020104020204" pitchFamily="34" charset="0"/>
            </a:endParaRPr>
          </a:p>
        </p:txBody>
      </p:sp>
      <p:grpSp>
        <p:nvGrpSpPr>
          <p:cNvPr id="12" name="Group 11">
            <a:extLst>
              <a:ext uri="{FF2B5EF4-FFF2-40B4-BE49-F238E27FC236}">
                <a16:creationId xmlns:a16="http://schemas.microsoft.com/office/drawing/2014/main" id="{F85ABC1B-010D-4924-AD7D-C8EF1F8A802C}"/>
              </a:ext>
            </a:extLst>
          </p:cNvPr>
          <p:cNvGrpSpPr/>
          <p:nvPr/>
        </p:nvGrpSpPr>
        <p:grpSpPr>
          <a:xfrm>
            <a:off x="0" y="0"/>
            <a:ext cx="12192000" cy="663574"/>
            <a:chOff x="109268" y="93710"/>
            <a:chExt cx="11946744" cy="663574"/>
          </a:xfrm>
        </p:grpSpPr>
        <p:sp>
          <p:nvSpPr>
            <p:cNvPr id="13" name="Rectangle 12">
              <a:extLst>
                <a:ext uri="{FF2B5EF4-FFF2-40B4-BE49-F238E27FC236}">
                  <a16:creationId xmlns:a16="http://schemas.microsoft.com/office/drawing/2014/main" id="{FFBC4EDA-2BBE-48D2-8763-4411BD76BE03}"/>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pic>
          <p:nvPicPr>
            <p:cNvPr id="14" name="image1.png">
              <a:extLst>
                <a:ext uri="{FF2B5EF4-FFF2-40B4-BE49-F238E27FC236}">
                  <a16:creationId xmlns:a16="http://schemas.microsoft.com/office/drawing/2014/main" id="{B9F5FE4A-9CE2-4DEB-A955-B4D308CE1AE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15" name="Rectangle 14">
              <a:extLst>
                <a:ext uri="{FF2B5EF4-FFF2-40B4-BE49-F238E27FC236}">
                  <a16:creationId xmlns:a16="http://schemas.microsoft.com/office/drawing/2014/main" id="{6B45135F-6528-47C7-B116-0D8BEEF663FC}"/>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sp>
        <p:nvSpPr>
          <p:cNvPr id="16" name="Rectangle 15">
            <a:extLst>
              <a:ext uri="{FF2B5EF4-FFF2-40B4-BE49-F238E27FC236}">
                <a16:creationId xmlns:a16="http://schemas.microsoft.com/office/drawing/2014/main" id="{3480255C-4D5E-4138-8508-25BFF3B9D208}"/>
              </a:ext>
            </a:extLst>
          </p:cNvPr>
          <p:cNvSpPr>
            <a:spLocks noChangeArrowheads="1"/>
          </p:cNvSpPr>
          <p:nvPr/>
        </p:nvSpPr>
        <p:spPr bwMode="auto">
          <a:xfrm flipV="1">
            <a:off x="0" y="6536251"/>
            <a:ext cx="12192000" cy="95262"/>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7" name="Rectangle 16">
            <a:extLst>
              <a:ext uri="{FF2B5EF4-FFF2-40B4-BE49-F238E27FC236}">
                <a16:creationId xmlns:a16="http://schemas.microsoft.com/office/drawing/2014/main" id="{DDFAE063-C930-46A7-B0A8-774B6AC4000A}"/>
              </a:ext>
            </a:extLst>
          </p:cNvPr>
          <p:cNvSpPr/>
          <p:nvPr/>
        </p:nvSpPr>
        <p:spPr>
          <a:xfrm>
            <a:off x="15518" y="6649803"/>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sp>
        <p:nvSpPr>
          <p:cNvPr id="18" name="TextBox 17">
            <a:extLst>
              <a:ext uri="{FF2B5EF4-FFF2-40B4-BE49-F238E27FC236}">
                <a16:creationId xmlns:a16="http://schemas.microsoft.com/office/drawing/2014/main" id="{8291FA2E-BFDA-4CB3-BB1C-542211B03B5E}"/>
              </a:ext>
            </a:extLst>
          </p:cNvPr>
          <p:cNvSpPr txBox="1"/>
          <p:nvPr/>
        </p:nvSpPr>
        <p:spPr>
          <a:xfrm>
            <a:off x="4531057" y="6569235"/>
            <a:ext cx="4612943" cy="307777"/>
          </a:xfrm>
          <a:prstGeom prst="rect">
            <a:avLst/>
          </a:prstGeom>
          <a:noFill/>
        </p:spPr>
        <p:txBody>
          <a:bodyPr wrap="square" rtlCol="0">
            <a:spAutoFit/>
          </a:bodyPr>
          <a:lstStyle/>
          <a:p>
            <a:r>
              <a:rPr lang="en-US" sz="1400" b="1" dirty="0">
                <a:latin typeface="Abadi" panose="020B0604020104020204" pitchFamily="34" charset="0"/>
                <a:hlinkClick r:id="rId4">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5">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spTree>
    <p:extLst>
      <p:ext uri="{BB962C8B-B14F-4D97-AF65-F5344CB8AC3E}">
        <p14:creationId xmlns:p14="http://schemas.microsoft.com/office/powerpoint/2010/main" val="1656839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4" descr="Why invest in Dubai real estate? - John Preston - Medium">
            <a:extLst>
              <a:ext uri="{FF2B5EF4-FFF2-40B4-BE49-F238E27FC236}">
                <a16:creationId xmlns:a16="http://schemas.microsoft.com/office/drawing/2014/main" id="{B766AAF7-DA56-4579-97BF-C04B2FEA09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9091" b="8941"/>
          <a:stretch/>
        </p:blipFill>
        <p:spPr bwMode="auto">
          <a:xfrm>
            <a:off x="15516" y="647598"/>
            <a:ext cx="12176483" cy="5888654"/>
          </a:xfrm>
          <a:prstGeom prst="rect">
            <a:avLst/>
          </a:prstGeom>
          <a:extLst>
            <a:ext uri="{909E8E84-426E-40DD-AFC4-6F175D3DCCD1}">
              <a14:hiddenFill xmlns:a14="http://schemas.microsoft.com/office/drawing/2010/main">
                <a:solidFill>
                  <a:srgbClr val="FFFFFF"/>
                </a:solidFill>
              </a14:hiddenFill>
            </a:ext>
          </a:extLst>
        </p:spPr>
      </p:pic>
      <p:sp>
        <p:nvSpPr>
          <p:cNvPr id="84" name="Freeform: Shape 83">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54CD1F-DE2B-401A-9132-FAAF8BA70D0B}"/>
              </a:ext>
            </a:extLst>
          </p:cNvPr>
          <p:cNvSpPr>
            <a:spLocks noGrp="1"/>
          </p:cNvSpPr>
          <p:nvPr>
            <p:ph type="title"/>
          </p:nvPr>
        </p:nvSpPr>
        <p:spPr>
          <a:xfrm>
            <a:off x="150019" y="1220132"/>
            <a:ext cx="4660489" cy="1043409"/>
          </a:xfrm>
        </p:spPr>
        <p:txBody>
          <a:bodyPr>
            <a:noAutofit/>
          </a:bodyPr>
          <a:lstStyle/>
          <a:p>
            <a:r>
              <a:rPr lang="en-US" sz="2800" b="1" dirty="0">
                <a:effectLst/>
                <a:latin typeface="Abadi" panose="020B0604020104020204" pitchFamily="34" charset="0"/>
                <a:ea typeface="Calibri" panose="020F0502020204030204" pitchFamily="34" charset="0"/>
                <a:cs typeface="Calibri" panose="020F0502020204030204" pitchFamily="34" charset="0"/>
              </a:rPr>
              <a:t>Contractual consequences – very visible in </a:t>
            </a:r>
            <a:r>
              <a:rPr lang="en-US" sz="2800" b="1" u="sng" dirty="0">
                <a:latin typeface="Abadi" panose="020B0604020104020204" pitchFamily="34" charset="0"/>
                <a:ea typeface="Calibri" panose="020F0502020204030204" pitchFamily="34" charset="0"/>
                <a:cs typeface="Calibri" panose="020F0502020204030204" pitchFamily="34" charset="0"/>
              </a:rPr>
              <a:t>O</a:t>
            </a:r>
            <a:r>
              <a:rPr lang="en-US" sz="2800" b="1" u="sng" dirty="0">
                <a:effectLst/>
                <a:latin typeface="Abadi" panose="020B0604020104020204" pitchFamily="34" charset="0"/>
                <a:ea typeface="Calibri" panose="020F0502020204030204" pitchFamily="34" charset="0"/>
                <a:cs typeface="Calibri" panose="020F0502020204030204" pitchFamily="34" charset="0"/>
              </a:rPr>
              <a:t>ff </a:t>
            </a:r>
            <a:r>
              <a:rPr lang="en-US" sz="2800" b="1" u="sng" dirty="0">
                <a:latin typeface="Abadi" panose="020B0604020104020204" pitchFamily="34" charset="0"/>
                <a:ea typeface="Calibri" panose="020F0502020204030204" pitchFamily="34" charset="0"/>
                <a:cs typeface="Calibri" panose="020F0502020204030204" pitchFamily="34" charset="0"/>
              </a:rPr>
              <a:t>P</a:t>
            </a:r>
            <a:r>
              <a:rPr lang="en-US" sz="2800" b="1" u="sng" dirty="0">
                <a:effectLst/>
                <a:latin typeface="Abadi" panose="020B0604020104020204" pitchFamily="34" charset="0"/>
                <a:ea typeface="Calibri" panose="020F0502020204030204" pitchFamily="34" charset="0"/>
                <a:cs typeface="Calibri" panose="020F0502020204030204" pitchFamily="34" charset="0"/>
              </a:rPr>
              <a:t>lan </a:t>
            </a:r>
            <a:r>
              <a:rPr lang="en-US" sz="2800" b="1" dirty="0">
                <a:effectLst/>
                <a:latin typeface="Abadi" panose="020B0604020104020204" pitchFamily="34" charset="0"/>
                <a:ea typeface="Calibri" panose="020F0502020204030204" pitchFamily="34" charset="0"/>
                <a:cs typeface="Calibri" panose="020F0502020204030204" pitchFamily="34" charset="0"/>
              </a:rPr>
              <a:t>sales and purchases of properties </a:t>
            </a:r>
            <a:br>
              <a:rPr lang="en-US" sz="2800" b="1" dirty="0">
                <a:effectLst/>
                <a:latin typeface="Abadi" panose="020B0604020104020204" pitchFamily="34" charset="0"/>
                <a:ea typeface="Calibri" panose="020F0502020204030204" pitchFamily="34" charset="0"/>
                <a:cs typeface="Times New Roman" panose="02020603050405020304" pitchFamily="18" charset="0"/>
              </a:rPr>
            </a:br>
            <a:endParaRPr lang="en-US" sz="2800" b="1" dirty="0">
              <a:latin typeface="Abadi" panose="020B0604020104020204" pitchFamily="34" charset="0"/>
            </a:endParaRPr>
          </a:p>
        </p:txBody>
      </p:sp>
      <p:sp>
        <p:nvSpPr>
          <p:cNvPr id="3" name="Content Placeholder 2">
            <a:extLst>
              <a:ext uri="{FF2B5EF4-FFF2-40B4-BE49-F238E27FC236}">
                <a16:creationId xmlns:a16="http://schemas.microsoft.com/office/drawing/2014/main" id="{F3D6435A-06E6-4817-99BB-68E1B16A09E3}"/>
              </a:ext>
            </a:extLst>
          </p:cNvPr>
          <p:cNvSpPr>
            <a:spLocks noGrp="1"/>
          </p:cNvSpPr>
          <p:nvPr>
            <p:ph idx="1"/>
          </p:nvPr>
        </p:nvSpPr>
        <p:spPr>
          <a:xfrm>
            <a:off x="300040" y="2263541"/>
            <a:ext cx="4062642" cy="2754086"/>
          </a:xfrm>
        </p:spPr>
        <p:txBody>
          <a:bodyPr anchor="t">
            <a:normAutofit/>
          </a:bodyPr>
          <a:lstStyle/>
          <a:p>
            <a:pPr marL="114300" marR="0" indent="-342900">
              <a:spcBef>
                <a:spcPts val="0"/>
              </a:spcBef>
              <a:spcAft>
                <a:spcPts val="800"/>
              </a:spcAft>
              <a:buFont typeface="Wingdings" panose="05000000000000000000" pitchFamily="2" charset="2"/>
              <a:buChar char="§"/>
            </a:pPr>
            <a:r>
              <a:rPr lang="en-US" sz="1300" b="1" dirty="0">
                <a:effectLst/>
                <a:latin typeface="Abadi" panose="020B0604020104020204" pitchFamily="34" charset="0"/>
                <a:ea typeface="Calibri" panose="020F0502020204030204" pitchFamily="34" charset="0"/>
                <a:cs typeface="Calibri" panose="020F0502020204030204" pitchFamily="34" charset="0"/>
              </a:rPr>
              <a:t>Premises:</a:t>
            </a:r>
          </a:p>
          <a:p>
            <a:pPr marL="0" marR="0" indent="0">
              <a:spcBef>
                <a:spcPts val="0"/>
              </a:spcBef>
              <a:spcAft>
                <a:spcPts val="800"/>
              </a:spcAft>
              <a:buNone/>
            </a:pPr>
            <a:r>
              <a:rPr lang="en-US" sz="1300" dirty="0">
                <a:effectLst/>
                <a:latin typeface="Abadi" panose="020B0604020104020204" pitchFamily="34" charset="0"/>
                <a:ea typeface="Calibri" panose="020F0502020204030204" pitchFamily="34" charset="0"/>
                <a:cs typeface="Calibri" panose="020F0502020204030204" pitchFamily="34" charset="0"/>
              </a:rPr>
              <a:t>a) The construction works did not stop as such during the precautionary measures; however the liquidity of the investors has diminished; </a:t>
            </a:r>
            <a:br>
              <a:rPr lang="en-US" sz="1300" dirty="0">
                <a:effectLst/>
                <a:latin typeface="Abadi" panose="020B0604020104020204" pitchFamily="34" charset="0"/>
                <a:ea typeface="Calibri" panose="020F0502020204030204" pitchFamily="34" charset="0"/>
                <a:cs typeface="Calibri" panose="020F0502020204030204" pitchFamily="34" charset="0"/>
              </a:rPr>
            </a:br>
            <a:r>
              <a:rPr lang="en-US" sz="1300" dirty="0">
                <a:effectLst/>
                <a:latin typeface="Abadi" panose="020B0604020104020204" pitchFamily="34" charset="0"/>
                <a:ea typeface="Calibri" panose="020F0502020204030204" pitchFamily="34" charset="0"/>
                <a:cs typeface="Calibri" panose="020F0502020204030204" pitchFamily="34" charset="0"/>
              </a:rPr>
              <a:t>b) Can the real estate developers use this as an inflation hedge? </a:t>
            </a:r>
            <a:endParaRPr lang="en-US" sz="1300" dirty="0">
              <a:effectLst/>
              <a:latin typeface="Abadi" panose="020B0604020104020204" pitchFamily="34" charset="0"/>
              <a:ea typeface="Calibri" panose="020F0502020204030204" pitchFamily="34" charset="0"/>
              <a:cs typeface="Times New Roman" panose="02020603050405020304" pitchFamily="18" charset="0"/>
            </a:endParaRPr>
          </a:p>
          <a:p>
            <a:pPr>
              <a:spcBef>
                <a:spcPts val="0"/>
              </a:spcBef>
              <a:spcAft>
                <a:spcPts val="800"/>
              </a:spcAft>
              <a:buFont typeface="Wingdings" panose="05000000000000000000" pitchFamily="2" charset="2"/>
              <a:buChar char="§"/>
            </a:pPr>
            <a:r>
              <a:rPr lang="en-US" sz="1300" b="1" dirty="0">
                <a:effectLst/>
                <a:latin typeface="Abadi" panose="020B0604020104020204" pitchFamily="34" charset="0"/>
                <a:ea typeface="Calibri" panose="020F0502020204030204" pitchFamily="34" charset="0"/>
                <a:cs typeface="Calibri" panose="020F0502020204030204" pitchFamily="34" charset="0"/>
              </a:rPr>
              <a:t>Responses: </a:t>
            </a:r>
            <a:endParaRPr lang="en-US" sz="1300" b="1" dirty="0">
              <a:latin typeface="Abadi" panose="020B0604020104020204" pitchFamily="34" charset="0"/>
              <a:ea typeface="Calibri" panose="020F0502020204030204" pitchFamily="34" charset="0"/>
              <a:cs typeface="Calibri" panose="020F0502020204030204" pitchFamily="34" charset="0"/>
            </a:endParaRPr>
          </a:p>
          <a:p>
            <a:pPr marL="0" indent="0">
              <a:spcBef>
                <a:spcPts val="0"/>
              </a:spcBef>
              <a:spcAft>
                <a:spcPts val="800"/>
              </a:spcAft>
              <a:buNone/>
            </a:pPr>
            <a:r>
              <a:rPr lang="en-US" sz="1300" dirty="0">
                <a:latin typeface="Abadi" panose="020B0604020104020204" pitchFamily="34" charset="0"/>
                <a:ea typeface="Calibri" panose="020F0502020204030204" pitchFamily="34" charset="0"/>
                <a:cs typeface="Calibri" panose="020F0502020204030204" pitchFamily="34" charset="0"/>
              </a:rPr>
              <a:t>S</a:t>
            </a:r>
            <a:r>
              <a:rPr lang="en-US" sz="1300" dirty="0">
                <a:effectLst/>
                <a:latin typeface="Abadi" panose="020B0604020104020204" pitchFamily="34" charset="0"/>
                <a:ea typeface="Calibri" panose="020F0502020204030204" pitchFamily="34" charset="0"/>
                <a:cs typeface="Calibri" panose="020F0502020204030204" pitchFamily="34" charset="0"/>
              </a:rPr>
              <a:t>o far, we have little jurisprudence available, however we have a rich negotiation practice and observed that developers tend not to grant lenience to the buyers in the current situation. </a:t>
            </a:r>
            <a:endParaRPr lang="en-US" sz="1300" dirty="0">
              <a:effectLst/>
              <a:latin typeface="Abadi" panose="020B0604020104020204" pitchFamily="34" charset="0"/>
              <a:ea typeface="Calibri" panose="020F0502020204030204" pitchFamily="34" charset="0"/>
              <a:cs typeface="Times New Roman" panose="02020603050405020304" pitchFamily="18" charset="0"/>
            </a:endParaRPr>
          </a:p>
          <a:p>
            <a:endParaRPr lang="en-US" sz="1400" dirty="0"/>
          </a:p>
        </p:txBody>
      </p:sp>
      <p:grpSp>
        <p:nvGrpSpPr>
          <p:cNvPr id="32" name="Group 31">
            <a:extLst>
              <a:ext uri="{FF2B5EF4-FFF2-40B4-BE49-F238E27FC236}">
                <a16:creationId xmlns:a16="http://schemas.microsoft.com/office/drawing/2014/main" id="{02DE2FA7-3F2C-4DFF-83CB-79924ED4E97C}"/>
              </a:ext>
            </a:extLst>
          </p:cNvPr>
          <p:cNvGrpSpPr/>
          <p:nvPr/>
        </p:nvGrpSpPr>
        <p:grpSpPr>
          <a:xfrm>
            <a:off x="-1" y="-13970"/>
            <a:ext cx="12192000" cy="663574"/>
            <a:chOff x="109268" y="93710"/>
            <a:chExt cx="11946744" cy="663574"/>
          </a:xfrm>
        </p:grpSpPr>
        <p:sp>
          <p:nvSpPr>
            <p:cNvPr id="33" name="Rectangle 32">
              <a:extLst>
                <a:ext uri="{FF2B5EF4-FFF2-40B4-BE49-F238E27FC236}">
                  <a16:creationId xmlns:a16="http://schemas.microsoft.com/office/drawing/2014/main" id="{215384B4-C3D1-4FF3-9266-4CCE1CD4435A}"/>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pic>
          <p:nvPicPr>
            <p:cNvPr id="34" name="image1.png">
              <a:extLst>
                <a:ext uri="{FF2B5EF4-FFF2-40B4-BE49-F238E27FC236}">
                  <a16:creationId xmlns:a16="http://schemas.microsoft.com/office/drawing/2014/main" id="{FC7FE00A-E5C2-4D21-8750-56F5ABFE467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35" name="Rectangle 34">
              <a:extLst>
                <a:ext uri="{FF2B5EF4-FFF2-40B4-BE49-F238E27FC236}">
                  <a16:creationId xmlns:a16="http://schemas.microsoft.com/office/drawing/2014/main" id="{65F65243-47C6-44E7-B880-EE36E71F360B}"/>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sp>
        <p:nvSpPr>
          <p:cNvPr id="36" name="Rectangle 35">
            <a:extLst>
              <a:ext uri="{FF2B5EF4-FFF2-40B4-BE49-F238E27FC236}">
                <a16:creationId xmlns:a16="http://schemas.microsoft.com/office/drawing/2014/main" id="{595EEC2A-2769-4EEF-B3A0-D06181C81E74}"/>
              </a:ext>
            </a:extLst>
          </p:cNvPr>
          <p:cNvSpPr>
            <a:spLocks noChangeArrowheads="1"/>
          </p:cNvSpPr>
          <p:nvPr/>
        </p:nvSpPr>
        <p:spPr bwMode="auto">
          <a:xfrm flipV="1">
            <a:off x="0" y="6536251"/>
            <a:ext cx="12192000" cy="95262"/>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37" name="Rectangle 36">
            <a:extLst>
              <a:ext uri="{FF2B5EF4-FFF2-40B4-BE49-F238E27FC236}">
                <a16:creationId xmlns:a16="http://schemas.microsoft.com/office/drawing/2014/main" id="{026FF0A6-D64F-4947-89CD-DB1092FC626D}"/>
              </a:ext>
            </a:extLst>
          </p:cNvPr>
          <p:cNvSpPr/>
          <p:nvPr/>
        </p:nvSpPr>
        <p:spPr>
          <a:xfrm>
            <a:off x="15516" y="6597809"/>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sp>
        <p:nvSpPr>
          <p:cNvPr id="38" name="TextBox 37">
            <a:extLst>
              <a:ext uri="{FF2B5EF4-FFF2-40B4-BE49-F238E27FC236}">
                <a16:creationId xmlns:a16="http://schemas.microsoft.com/office/drawing/2014/main" id="{F338A39C-4420-4145-9D51-F73B97251D91}"/>
              </a:ext>
            </a:extLst>
          </p:cNvPr>
          <p:cNvSpPr txBox="1"/>
          <p:nvPr/>
        </p:nvSpPr>
        <p:spPr>
          <a:xfrm>
            <a:off x="4810508" y="6598412"/>
            <a:ext cx="4612943" cy="307777"/>
          </a:xfrm>
          <a:prstGeom prst="rect">
            <a:avLst/>
          </a:prstGeom>
          <a:noFill/>
        </p:spPr>
        <p:txBody>
          <a:bodyPr wrap="square" rtlCol="0">
            <a:spAutoFit/>
          </a:bodyPr>
          <a:lstStyle/>
          <a:p>
            <a:r>
              <a:rPr lang="en-US" sz="1400" b="1" dirty="0">
                <a:latin typeface="Abadi" panose="020B0604020104020204" pitchFamily="34" charset="0"/>
                <a:hlinkClick r:id="rId4">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5">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spTree>
    <p:extLst>
      <p:ext uri="{BB962C8B-B14F-4D97-AF65-F5344CB8AC3E}">
        <p14:creationId xmlns:p14="http://schemas.microsoft.com/office/powerpoint/2010/main" val="2900287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B354D41D-F402-4D7D-920A-651CC1D88FE6}"/>
              </a:ext>
            </a:extLst>
          </p:cNvPr>
          <p:cNvSpPr>
            <a:spLocks noGrp="1"/>
          </p:cNvSpPr>
          <p:nvPr>
            <p:ph type="title"/>
          </p:nvPr>
        </p:nvSpPr>
        <p:spPr>
          <a:xfrm>
            <a:off x="312218" y="913154"/>
            <a:ext cx="4977976" cy="508653"/>
          </a:xfrm>
        </p:spPr>
        <p:txBody>
          <a:bodyPr>
            <a:normAutofit/>
          </a:bodyPr>
          <a:lstStyle/>
          <a:p>
            <a:r>
              <a:rPr lang="en-US" sz="2800" b="1" dirty="0">
                <a:solidFill>
                  <a:srgbClr val="000000"/>
                </a:solidFill>
                <a:effectLst/>
                <a:latin typeface="Abadi" panose="020B0604020104020204" pitchFamily="34" charset="0"/>
                <a:ea typeface="Calibri" panose="020F0502020204030204" pitchFamily="34" charset="0"/>
                <a:cs typeface="Calibri" panose="020F0502020204030204" pitchFamily="34" charset="0"/>
              </a:rPr>
              <a:t>Options for the Developers</a:t>
            </a:r>
            <a:endParaRPr lang="en-US" sz="2800" dirty="0">
              <a:solidFill>
                <a:srgbClr val="000000"/>
              </a:solidFill>
              <a:latin typeface="Abadi" panose="020B0604020104020204" pitchFamily="34" charset="0"/>
            </a:endParaRPr>
          </a:p>
        </p:txBody>
      </p:sp>
      <p:sp>
        <p:nvSpPr>
          <p:cNvPr id="3" name="Content Placeholder 2">
            <a:extLst>
              <a:ext uri="{FF2B5EF4-FFF2-40B4-BE49-F238E27FC236}">
                <a16:creationId xmlns:a16="http://schemas.microsoft.com/office/drawing/2014/main" id="{EFFD4ED0-03A4-44AC-B97D-7FD3E89873D5}"/>
              </a:ext>
            </a:extLst>
          </p:cNvPr>
          <p:cNvSpPr>
            <a:spLocks noGrp="1"/>
          </p:cNvSpPr>
          <p:nvPr>
            <p:ph idx="1"/>
          </p:nvPr>
        </p:nvSpPr>
        <p:spPr>
          <a:xfrm>
            <a:off x="262556" y="1729757"/>
            <a:ext cx="6550973" cy="5176432"/>
          </a:xfrm>
        </p:spPr>
        <p:txBody>
          <a:bodyPr anchor="ctr">
            <a:normAutofit/>
          </a:bodyPr>
          <a:lstStyle/>
          <a:p>
            <a:pPr marL="0" marR="0" indent="0">
              <a:spcBef>
                <a:spcPts val="0"/>
              </a:spcBef>
              <a:spcAft>
                <a:spcPts val="800"/>
              </a:spcAft>
              <a:buNone/>
            </a:pPr>
            <a:r>
              <a:rPr lang="en-US" sz="1600" b="1" dirty="0">
                <a:solidFill>
                  <a:srgbClr val="000000"/>
                </a:solidFill>
                <a:effectLst/>
                <a:latin typeface="Abadi" panose="020B0604020104020204" pitchFamily="34" charset="0"/>
                <a:ea typeface="Calibri" panose="020F0502020204030204" pitchFamily="34" charset="0"/>
                <a:cs typeface="Calibri" panose="020F0502020204030204" pitchFamily="34" charset="0"/>
              </a:rPr>
              <a:t>Developers have the right to terminate off plan sales to defaulting buyers. No court order is needed.</a:t>
            </a:r>
            <a:br>
              <a:rPr lang="en-US" sz="1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br>
            <a:endParaRPr lang="en-US" sz="1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3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Law No. 19 of 2017, </a:t>
            </a:r>
            <a:r>
              <a:rPr lang="en-US" sz="13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amending Article 11 of Law No. 13 of 2008 on the Interim Real Estate Register in the Emirate of Dubai allows developers to terminate contracts via Dubai Land Departments and make deductions: </a:t>
            </a:r>
            <a:br>
              <a:rPr lang="en-US" sz="13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br>
            <a:endParaRPr lang="en-US" sz="13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endParaRPr>
          </a:p>
          <a:p>
            <a:pPr marR="0" lvl="0">
              <a:spcBef>
                <a:spcPts val="0"/>
              </a:spcBef>
              <a:spcAft>
                <a:spcPts val="0"/>
              </a:spcAft>
              <a:buFont typeface="Wingdings" panose="05000000000000000000" pitchFamily="2" charset="2"/>
              <a:buChar char="§"/>
            </a:pPr>
            <a:r>
              <a:rPr lang="en-US" sz="1300" b="1" u="sng"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Completion status exceeding 80%:</a:t>
            </a:r>
            <a:r>
              <a:rPr lang="en-US" sz="13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a:t>
            </a:r>
            <a:r>
              <a:rPr lang="en-US" sz="13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the developer may affirm the SPA and request the buyer to execute it. Else, the developer may ask DLD to have the property sold in public auction, the proceeds of such sale being offset with the unpaid balance of the purchase price, in favor of the developer or, in the most severe case, the developer may terminate the SPA unilaterally and retain 40% of the purchase price. Amounts paid by the buyer in excess of the 40% threshold would need to be returned by the developer; </a:t>
            </a:r>
          </a:p>
          <a:p>
            <a:pPr marR="0" indent="0">
              <a:spcBef>
                <a:spcPts val="0"/>
              </a:spcBef>
              <a:spcAft>
                <a:spcPts val="0"/>
              </a:spcAft>
              <a:buNone/>
            </a:pPr>
            <a:r>
              <a:rPr lang="en-US" sz="13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a:t>
            </a:r>
          </a:p>
          <a:p>
            <a:pPr>
              <a:spcBef>
                <a:spcPts val="0"/>
              </a:spcBef>
              <a:buFont typeface="Wingdings" panose="05000000000000000000" pitchFamily="2" charset="2"/>
              <a:buChar char="§"/>
            </a:pPr>
            <a:r>
              <a:rPr lang="en-US" sz="1300" b="1" u="sng"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Completion status between 60%-80%</a:t>
            </a:r>
            <a:r>
              <a:rPr lang="en-US" sz="1300" u="sng"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a:t>
            </a:r>
            <a:r>
              <a:rPr lang="en-US" sz="13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the developer has the right to retain 40% of the purchase price and return the exceeding amounts to the buyer; </a:t>
            </a:r>
          </a:p>
          <a:p>
            <a:pPr marR="0" indent="0">
              <a:spcBef>
                <a:spcPts val="0"/>
              </a:spcBef>
              <a:spcAft>
                <a:spcPts val="0"/>
              </a:spcAft>
              <a:buNone/>
            </a:pPr>
            <a:r>
              <a:rPr lang="en-US" sz="13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a:t>
            </a:r>
          </a:p>
          <a:p>
            <a:pPr marR="0" indent="0">
              <a:spcBef>
                <a:spcPts val="0"/>
              </a:spcBef>
              <a:spcAft>
                <a:spcPts val="0"/>
              </a:spcAft>
              <a:buNone/>
            </a:pPr>
            <a:r>
              <a:rPr lang="en-US" sz="13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a:t>
            </a:r>
          </a:p>
          <a:p>
            <a:pPr>
              <a:spcBef>
                <a:spcPts val="0"/>
              </a:spcBef>
              <a:buFont typeface="Wingdings" panose="05000000000000000000" pitchFamily="2" charset="2"/>
              <a:buChar char="§"/>
            </a:pPr>
            <a:r>
              <a:rPr lang="en-US" sz="1300" b="1" u="sng"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Completion status below 60%</a:t>
            </a:r>
            <a:r>
              <a:rPr lang="en-US" sz="1300" u="sng"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a:t>
            </a:r>
            <a:r>
              <a:rPr lang="en-US" sz="13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the developer has the right to retain 25% of the purchase price and return the exceeding amounts to the buyer; </a:t>
            </a:r>
          </a:p>
          <a:p>
            <a:pPr marL="457200" marR="0">
              <a:spcBef>
                <a:spcPts val="0"/>
              </a:spcBef>
              <a:spcAft>
                <a:spcPts val="800"/>
              </a:spcAft>
            </a:pPr>
            <a:endParaRPr lang="en-US" sz="16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endParaRPr>
          </a:p>
          <a:p>
            <a:endParaRPr lang="en-US" sz="1100" dirty="0">
              <a:solidFill>
                <a:srgbClr val="000000"/>
              </a:solidFill>
            </a:endParaRPr>
          </a:p>
        </p:txBody>
      </p:sp>
      <p:sp>
        <p:nvSpPr>
          <p:cNvPr id="79"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9" name="Group 18">
            <a:extLst>
              <a:ext uri="{FF2B5EF4-FFF2-40B4-BE49-F238E27FC236}">
                <a16:creationId xmlns:a16="http://schemas.microsoft.com/office/drawing/2014/main" id="{B4ED5493-A006-4735-AF82-F2FD3139A38A}"/>
              </a:ext>
            </a:extLst>
          </p:cNvPr>
          <p:cNvGrpSpPr/>
          <p:nvPr/>
        </p:nvGrpSpPr>
        <p:grpSpPr>
          <a:xfrm>
            <a:off x="-1" y="-13970"/>
            <a:ext cx="12192000" cy="663574"/>
            <a:chOff x="109268" y="93710"/>
            <a:chExt cx="11946744" cy="663574"/>
          </a:xfrm>
        </p:grpSpPr>
        <p:sp>
          <p:nvSpPr>
            <p:cNvPr id="20" name="Rectangle 19">
              <a:extLst>
                <a:ext uri="{FF2B5EF4-FFF2-40B4-BE49-F238E27FC236}">
                  <a16:creationId xmlns:a16="http://schemas.microsoft.com/office/drawing/2014/main" id="{8576E8A8-DE4A-48AC-B589-C24FE835301D}"/>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pic>
          <p:nvPicPr>
            <p:cNvPr id="21" name="image1.png">
              <a:extLst>
                <a:ext uri="{FF2B5EF4-FFF2-40B4-BE49-F238E27FC236}">
                  <a16:creationId xmlns:a16="http://schemas.microsoft.com/office/drawing/2014/main" id="{F8758D3D-E07F-487B-A5BE-12C8C91BF82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22" name="Rectangle 21">
              <a:extLst>
                <a:ext uri="{FF2B5EF4-FFF2-40B4-BE49-F238E27FC236}">
                  <a16:creationId xmlns:a16="http://schemas.microsoft.com/office/drawing/2014/main" id="{24A997FA-5786-4204-B126-4DDB087923D6}"/>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sp>
        <p:nvSpPr>
          <p:cNvPr id="23" name="Rectangle 22">
            <a:extLst>
              <a:ext uri="{FF2B5EF4-FFF2-40B4-BE49-F238E27FC236}">
                <a16:creationId xmlns:a16="http://schemas.microsoft.com/office/drawing/2014/main" id="{290EAE75-7D31-4C24-BE4E-3A18343F117B}"/>
              </a:ext>
            </a:extLst>
          </p:cNvPr>
          <p:cNvSpPr>
            <a:spLocks noChangeArrowheads="1"/>
          </p:cNvSpPr>
          <p:nvPr/>
        </p:nvSpPr>
        <p:spPr bwMode="auto">
          <a:xfrm flipV="1">
            <a:off x="0" y="6536251"/>
            <a:ext cx="12192000" cy="95262"/>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24" name="Rectangle 23">
            <a:extLst>
              <a:ext uri="{FF2B5EF4-FFF2-40B4-BE49-F238E27FC236}">
                <a16:creationId xmlns:a16="http://schemas.microsoft.com/office/drawing/2014/main" id="{55D33DEE-A370-4130-A5A6-571DBF6C4214}"/>
              </a:ext>
            </a:extLst>
          </p:cNvPr>
          <p:cNvSpPr/>
          <p:nvPr/>
        </p:nvSpPr>
        <p:spPr>
          <a:xfrm>
            <a:off x="15516" y="6597809"/>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sp>
        <p:nvSpPr>
          <p:cNvPr id="25" name="TextBox 24">
            <a:extLst>
              <a:ext uri="{FF2B5EF4-FFF2-40B4-BE49-F238E27FC236}">
                <a16:creationId xmlns:a16="http://schemas.microsoft.com/office/drawing/2014/main" id="{F67A6282-214A-4772-89DA-36E6A16CE23F}"/>
              </a:ext>
            </a:extLst>
          </p:cNvPr>
          <p:cNvSpPr txBox="1"/>
          <p:nvPr/>
        </p:nvSpPr>
        <p:spPr>
          <a:xfrm>
            <a:off x="4810508" y="6598412"/>
            <a:ext cx="4612943" cy="307777"/>
          </a:xfrm>
          <a:prstGeom prst="rect">
            <a:avLst/>
          </a:prstGeom>
          <a:noFill/>
        </p:spPr>
        <p:txBody>
          <a:bodyPr wrap="square" rtlCol="0">
            <a:spAutoFit/>
          </a:bodyPr>
          <a:lstStyle/>
          <a:p>
            <a:r>
              <a:rPr lang="en-US" sz="1400" b="1" dirty="0">
                <a:latin typeface="Abadi" panose="020B0604020104020204" pitchFamily="34" charset="0"/>
                <a:hlinkClick r:id="rId4">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5">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cxnSp>
        <p:nvCxnSpPr>
          <p:cNvPr id="6" name="Straight Connector 5">
            <a:extLst>
              <a:ext uri="{FF2B5EF4-FFF2-40B4-BE49-F238E27FC236}">
                <a16:creationId xmlns:a16="http://schemas.microsoft.com/office/drawing/2014/main" id="{6C27EE76-DAFD-441B-90B6-7ED90D32BD10}"/>
              </a:ext>
            </a:extLst>
          </p:cNvPr>
          <p:cNvCxnSpPr>
            <a:cxnSpLocks/>
          </p:cNvCxnSpPr>
          <p:nvPr/>
        </p:nvCxnSpPr>
        <p:spPr>
          <a:xfrm>
            <a:off x="466585" y="1421807"/>
            <a:ext cx="3869961" cy="0"/>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a:extLst>
              <a:ext uri="{FF2B5EF4-FFF2-40B4-BE49-F238E27FC236}">
                <a16:creationId xmlns:a16="http://schemas.microsoft.com/office/drawing/2014/main" id="{EE718982-1F0B-4644-AE47-AF629B785EB5}"/>
              </a:ext>
            </a:extLst>
          </p:cNvPr>
          <p:cNvSpPr/>
          <p:nvPr/>
        </p:nvSpPr>
        <p:spPr>
          <a:xfrm>
            <a:off x="13457" y="1284816"/>
            <a:ext cx="139485" cy="677349"/>
          </a:xfrm>
          <a:prstGeom prst="rect">
            <a:avLst/>
          </a:prstGeom>
          <a:solidFill>
            <a:schemeClr val="accent2"/>
          </a:solid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0" name="Picture 6" descr="The Future of Dubai Real Estate: What Can We Expect to See in 2020 ...">
            <a:extLst>
              <a:ext uri="{FF2B5EF4-FFF2-40B4-BE49-F238E27FC236}">
                <a16:creationId xmlns:a16="http://schemas.microsoft.com/office/drawing/2014/main" id="{655036B6-E344-4D92-9C72-940600FEA7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2913" y="1003567"/>
            <a:ext cx="5013894" cy="48508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740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4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9F0336-54B4-4B7F-A21A-6575102156CA}"/>
              </a:ext>
            </a:extLst>
          </p:cNvPr>
          <p:cNvSpPr>
            <a:spLocks noGrp="1"/>
          </p:cNvSpPr>
          <p:nvPr>
            <p:ph type="title"/>
          </p:nvPr>
        </p:nvSpPr>
        <p:spPr>
          <a:xfrm>
            <a:off x="304800" y="875777"/>
            <a:ext cx="6891592" cy="1495425"/>
          </a:xfrm>
        </p:spPr>
        <p:txBody>
          <a:bodyPr vert="horz" lIns="91440" tIns="45720" rIns="91440" bIns="45720" rtlCol="0">
            <a:normAutofit/>
          </a:bodyPr>
          <a:lstStyle/>
          <a:p>
            <a:r>
              <a:rPr lang="en-US" sz="2800" b="1" dirty="0">
                <a:effectLst/>
                <a:latin typeface="Abadi" panose="020B0604020104020204" pitchFamily="34" charset="0"/>
              </a:rPr>
              <a:t>What if projects are stalled in this period or became cancelled as a result of the pandemic?</a:t>
            </a:r>
            <a:endParaRPr lang="en-US" sz="2800" dirty="0">
              <a:latin typeface="Abadi" panose="020B0604020104020204" pitchFamily="34" charset="0"/>
            </a:endParaRPr>
          </a:p>
        </p:txBody>
      </p:sp>
      <p:sp>
        <p:nvSpPr>
          <p:cNvPr id="25" name="Content Placeholder 18">
            <a:extLst>
              <a:ext uri="{FF2B5EF4-FFF2-40B4-BE49-F238E27FC236}">
                <a16:creationId xmlns:a16="http://schemas.microsoft.com/office/drawing/2014/main" id="{14A37EEF-C1CB-4B00-A404-B42904B82D67}"/>
              </a:ext>
            </a:extLst>
          </p:cNvPr>
          <p:cNvSpPr>
            <a:spLocks noGrp="1"/>
          </p:cNvSpPr>
          <p:nvPr>
            <p:ph idx="1"/>
          </p:nvPr>
        </p:nvSpPr>
        <p:spPr>
          <a:xfrm>
            <a:off x="208820" y="2432760"/>
            <a:ext cx="6781800" cy="3729034"/>
          </a:xfrm>
        </p:spPr>
        <p:txBody>
          <a:bodyPr>
            <a:normAutofit lnSpcReduction="10000"/>
          </a:bodyPr>
          <a:lstStyle/>
          <a:p>
            <a:pPr algn="just">
              <a:buFont typeface="Wingdings" panose="05000000000000000000" pitchFamily="2" charset="2"/>
              <a:buChar char="§"/>
            </a:pPr>
            <a:r>
              <a:rPr lang="en-US" sz="1200" dirty="0">
                <a:effectLst/>
                <a:latin typeface="Abadi" panose="020B0604020104020204" pitchFamily="34" charset="0"/>
                <a:ea typeface="Calibri" panose="020F0502020204030204" pitchFamily="34" charset="0"/>
                <a:cs typeface="Calibri" panose="020F0502020204030204" pitchFamily="34" charset="0"/>
              </a:rPr>
              <a:t>Article 23 of Executive Council Resolution No (6) of 2010 sets out the nine grounds under which RERA can cancel a project, these include but are not limited to, events where the developer has obtained all the necessary approvals to start construction works and yet has failed to do so; instances where in contravention of Article 16 of Law No. 8 of 2007, the developer has mismanaged the project’s escrow account; and when the developer fails to complete the work due to his own gross negligence.</a:t>
            </a:r>
            <a:endParaRPr lang="en-US" sz="1200" dirty="0">
              <a:latin typeface="Abadi" panose="020B0604020104020204" pitchFamily="34" charset="0"/>
            </a:endParaRPr>
          </a:p>
          <a:p>
            <a:pPr algn="just">
              <a:buFont typeface="Wingdings" panose="05000000000000000000" pitchFamily="2" charset="2"/>
              <a:buChar char="§"/>
            </a:pPr>
            <a:r>
              <a:rPr lang="en-US" sz="1200" dirty="0">
                <a:effectLst/>
                <a:latin typeface="Abadi" panose="020B0604020104020204" pitchFamily="34" charset="0"/>
                <a:ea typeface="Calibri" panose="020F0502020204030204" pitchFamily="34" charset="0"/>
                <a:cs typeface="Calibri" panose="020F0502020204030204" pitchFamily="34" charset="0"/>
              </a:rPr>
              <a:t>After the cancellation of the project, RERA will draft a report setting out the reasons for cancellation and address the said report to the developer. In turn a RERA appointed auditor will review the escrow account and request the developer or the escrow agent, to distribute the available funds to the purchasers within 14 days of the cancellation. The auditor’s fees will be met by the developer as stipulated in article 25 of the decree.</a:t>
            </a:r>
            <a:endParaRPr lang="en-US" sz="1200" dirty="0">
              <a:latin typeface="Abadi" panose="020B0604020104020204" pitchFamily="34" charset="0"/>
            </a:endParaRPr>
          </a:p>
          <a:p>
            <a:pPr algn="just">
              <a:buFont typeface="Wingdings" panose="05000000000000000000" pitchFamily="2" charset="2"/>
              <a:buChar char="§"/>
            </a:pPr>
            <a:r>
              <a:rPr lang="en-US" sz="1200" dirty="0">
                <a:effectLst/>
                <a:latin typeface="Abadi" panose="020B0604020104020204" pitchFamily="34" charset="0"/>
                <a:ea typeface="Calibri" panose="020F0502020204030204" pitchFamily="34" charset="0"/>
                <a:cs typeface="Calibri" panose="020F0502020204030204" pitchFamily="34" charset="0"/>
              </a:rPr>
              <a:t>Article 26 of the Resolution provides that in the event of a shortfall between the monies refunded to the purchasers and that which they had initially paid, the developer will be given 60 days from the day of the cancellation, extendable at RERA’s discretion, to pay the shortfall. The Dubai Courts Execution section will have authority to implement the decisions of the committee as provided by Article 5 of the Decree.</a:t>
            </a:r>
            <a:endParaRPr lang="en-US" sz="1200" dirty="0">
              <a:latin typeface="Abadi" panose="020B0604020104020204" pitchFamily="34" charset="0"/>
            </a:endParaRPr>
          </a:p>
          <a:p>
            <a:pPr algn="just">
              <a:buFont typeface="Wingdings" panose="05000000000000000000" pitchFamily="2" charset="2"/>
              <a:buChar char="§"/>
            </a:pPr>
            <a:r>
              <a:rPr lang="en-US" sz="1200" dirty="0">
                <a:effectLst/>
                <a:latin typeface="Abadi" panose="020B0604020104020204" pitchFamily="34" charset="0"/>
                <a:ea typeface="Calibri" panose="020F0502020204030204" pitchFamily="34" charset="0"/>
                <a:cs typeface="Calibri" panose="020F0502020204030204" pitchFamily="34" charset="0"/>
              </a:rPr>
              <a:t>Result for investors: </a:t>
            </a:r>
            <a:r>
              <a:rPr lang="en-US" sz="1200" dirty="0">
                <a:effectLst/>
                <a:latin typeface="Abadi" panose="020B0604020104020204" pitchFamily="34" charset="0"/>
                <a:ea typeface="Calibri" panose="020F0502020204030204" pitchFamily="34" charset="0"/>
                <a:cs typeface="Arial" panose="020B0604020202020204" pitchFamily="34" charset="0"/>
              </a:rPr>
              <a:t>investor to file a petition to the DLD department who will in turn forward the request to the committee. The latter will then contact the investor to acknowledge the claim and inform him of the date of a hearing before Dubai Courts in order to have the amounts paid reimbursed from the escrow account of the projects or from other executable proceeds of the cancelled project. </a:t>
            </a:r>
            <a:endParaRPr lang="en-US" sz="1200" dirty="0">
              <a:latin typeface="Abadi" panose="020B0604020104020204" pitchFamily="34" charset="0"/>
            </a:endParaRPr>
          </a:p>
          <a:p>
            <a:pPr marL="0" indent="0" algn="just">
              <a:buNone/>
            </a:pPr>
            <a:endParaRPr lang="en-US" sz="1200" dirty="0"/>
          </a:p>
        </p:txBody>
      </p:sp>
      <p:pic>
        <p:nvPicPr>
          <p:cNvPr id="1028" name="Picture 4" descr="Dubai homes badged “affordable” as downturn continues | FT Property Listings">
            <a:extLst>
              <a:ext uri="{FF2B5EF4-FFF2-40B4-BE49-F238E27FC236}">
                <a16:creationId xmlns:a16="http://schemas.microsoft.com/office/drawing/2014/main" id="{A9A249C3-1ECC-4537-A673-2E869A76E5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20" r="31031"/>
          <a:stretch/>
        </p:blipFill>
        <p:spPr bwMode="auto">
          <a:xfrm>
            <a:off x="7199440" y="635635"/>
            <a:ext cx="4992560" cy="5917566"/>
          </a:xfrm>
          <a:prstGeom prst="rect">
            <a:avLst/>
          </a:prstGeom>
          <a:noFill/>
          <a:effectLst/>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BF93B650-53F0-48E6-9279-4816ADBDC639}"/>
              </a:ext>
            </a:extLst>
          </p:cNvPr>
          <p:cNvSpPr/>
          <p:nvPr/>
        </p:nvSpPr>
        <p:spPr>
          <a:xfrm>
            <a:off x="13457" y="1284816"/>
            <a:ext cx="139485" cy="677349"/>
          </a:xfrm>
          <a:prstGeom prst="rect">
            <a:avLst/>
          </a:prstGeom>
          <a:solidFill>
            <a:schemeClr val="accent2"/>
          </a:solid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35" name="Group 34">
            <a:extLst>
              <a:ext uri="{FF2B5EF4-FFF2-40B4-BE49-F238E27FC236}">
                <a16:creationId xmlns:a16="http://schemas.microsoft.com/office/drawing/2014/main" id="{0C128ED4-273E-4D19-BEC3-8C7936739F5B}"/>
              </a:ext>
            </a:extLst>
          </p:cNvPr>
          <p:cNvGrpSpPr/>
          <p:nvPr/>
        </p:nvGrpSpPr>
        <p:grpSpPr>
          <a:xfrm>
            <a:off x="-1" y="-13970"/>
            <a:ext cx="12192000" cy="663574"/>
            <a:chOff x="109268" y="93710"/>
            <a:chExt cx="11946744" cy="663574"/>
          </a:xfrm>
        </p:grpSpPr>
        <p:sp>
          <p:nvSpPr>
            <p:cNvPr id="36" name="Rectangle 35">
              <a:extLst>
                <a:ext uri="{FF2B5EF4-FFF2-40B4-BE49-F238E27FC236}">
                  <a16:creationId xmlns:a16="http://schemas.microsoft.com/office/drawing/2014/main" id="{A43B3257-AE36-47C2-87D9-544226E02D9C}"/>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pic>
          <p:nvPicPr>
            <p:cNvPr id="37" name="image1.png">
              <a:extLst>
                <a:ext uri="{FF2B5EF4-FFF2-40B4-BE49-F238E27FC236}">
                  <a16:creationId xmlns:a16="http://schemas.microsoft.com/office/drawing/2014/main" id="{675065AF-B745-4C31-99FA-DC998F233ED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38" name="Rectangle 37">
              <a:extLst>
                <a:ext uri="{FF2B5EF4-FFF2-40B4-BE49-F238E27FC236}">
                  <a16:creationId xmlns:a16="http://schemas.microsoft.com/office/drawing/2014/main" id="{6EBBE7E7-68F4-4DE7-9F4E-899493137125}"/>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sp>
        <p:nvSpPr>
          <p:cNvPr id="39" name="Rectangle 38">
            <a:extLst>
              <a:ext uri="{FF2B5EF4-FFF2-40B4-BE49-F238E27FC236}">
                <a16:creationId xmlns:a16="http://schemas.microsoft.com/office/drawing/2014/main" id="{6C1155F2-BEDF-4150-8534-D79B0FC7452A}"/>
              </a:ext>
            </a:extLst>
          </p:cNvPr>
          <p:cNvSpPr>
            <a:spLocks noChangeArrowheads="1"/>
          </p:cNvSpPr>
          <p:nvPr/>
        </p:nvSpPr>
        <p:spPr bwMode="auto">
          <a:xfrm flipV="1">
            <a:off x="0" y="6536251"/>
            <a:ext cx="12192000" cy="95262"/>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40" name="Rectangle 39">
            <a:extLst>
              <a:ext uri="{FF2B5EF4-FFF2-40B4-BE49-F238E27FC236}">
                <a16:creationId xmlns:a16="http://schemas.microsoft.com/office/drawing/2014/main" id="{A704C407-1AF8-4866-91C1-A8BB7F9D430C}"/>
              </a:ext>
            </a:extLst>
          </p:cNvPr>
          <p:cNvSpPr/>
          <p:nvPr/>
        </p:nvSpPr>
        <p:spPr>
          <a:xfrm>
            <a:off x="15516" y="6597809"/>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sp>
        <p:nvSpPr>
          <p:cNvPr id="41" name="TextBox 40">
            <a:extLst>
              <a:ext uri="{FF2B5EF4-FFF2-40B4-BE49-F238E27FC236}">
                <a16:creationId xmlns:a16="http://schemas.microsoft.com/office/drawing/2014/main" id="{D35AB94E-0E35-41E6-91C4-6FDAF7CBDEDC}"/>
              </a:ext>
            </a:extLst>
          </p:cNvPr>
          <p:cNvSpPr txBox="1"/>
          <p:nvPr/>
        </p:nvSpPr>
        <p:spPr>
          <a:xfrm>
            <a:off x="4280191" y="6568500"/>
            <a:ext cx="4612943" cy="307777"/>
          </a:xfrm>
          <a:prstGeom prst="rect">
            <a:avLst/>
          </a:prstGeom>
          <a:noFill/>
        </p:spPr>
        <p:txBody>
          <a:bodyPr wrap="square" rtlCol="0">
            <a:spAutoFit/>
          </a:bodyPr>
          <a:lstStyle/>
          <a:p>
            <a:r>
              <a:rPr lang="en-US" sz="1400" b="1" dirty="0">
                <a:latin typeface="Abadi" panose="020B0604020104020204" pitchFamily="34" charset="0"/>
                <a:hlinkClick r:id="rId4">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5">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spTree>
    <p:extLst>
      <p:ext uri="{BB962C8B-B14F-4D97-AF65-F5344CB8AC3E}">
        <p14:creationId xmlns:p14="http://schemas.microsoft.com/office/powerpoint/2010/main" val="120086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77A3D-1B21-4604-8437-F3644BC8EE0B}"/>
              </a:ext>
            </a:extLst>
          </p:cNvPr>
          <p:cNvSpPr>
            <a:spLocks noGrp="1"/>
          </p:cNvSpPr>
          <p:nvPr>
            <p:ph type="title"/>
          </p:nvPr>
        </p:nvSpPr>
        <p:spPr>
          <a:xfrm>
            <a:off x="150019" y="4509658"/>
            <a:ext cx="4560718" cy="2026593"/>
          </a:xfrm>
        </p:spPr>
        <p:txBody>
          <a:bodyPr anchor="ctr">
            <a:noAutofit/>
          </a:bodyPr>
          <a:lstStyle/>
          <a:p>
            <a:r>
              <a:rPr lang="en-US" sz="2800" b="1" dirty="0">
                <a:effectLst/>
                <a:latin typeface="Abadi" panose="020B0604020104020204" pitchFamily="34" charset="0"/>
                <a:ea typeface="Calibri" panose="020F0502020204030204" pitchFamily="34" charset="0"/>
                <a:cs typeface="Times New Roman" panose="02020603050405020304" pitchFamily="18" charset="0"/>
              </a:rPr>
              <a:t>Can the current pandemic be used as a reason justifying the developer’s delay in completing a project? </a:t>
            </a:r>
            <a:br>
              <a:rPr lang="en-US" sz="2800" dirty="0">
                <a:effectLst/>
                <a:latin typeface="Abadi" panose="020B0604020104020204" pitchFamily="34" charset="0"/>
                <a:ea typeface="Calibri" panose="020F0502020204030204" pitchFamily="34" charset="0"/>
                <a:cs typeface="Times New Roman" panose="02020603050405020304" pitchFamily="18" charset="0"/>
              </a:rPr>
            </a:br>
            <a:endParaRPr lang="en-US" sz="2800" dirty="0">
              <a:latin typeface="Abadi" panose="020B0604020104020204" pitchFamily="34" charset="0"/>
            </a:endParaRPr>
          </a:p>
        </p:txBody>
      </p:sp>
      <p:pic>
        <p:nvPicPr>
          <p:cNvPr id="3074" name="Picture 2" descr="Dubai's real estate market woes, delayed projects surge to USD ...">
            <a:extLst>
              <a:ext uri="{FF2B5EF4-FFF2-40B4-BE49-F238E27FC236}">
                <a16:creationId xmlns:a16="http://schemas.microsoft.com/office/drawing/2014/main" id="{22188717-FB4F-4108-B9B0-67A017811A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609" b="4285"/>
          <a:stretch/>
        </p:blipFill>
        <p:spPr bwMode="auto">
          <a:xfrm>
            <a:off x="-1" y="667884"/>
            <a:ext cx="12191980" cy="3702616"/>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366A301-9A3C-4646-A412-D7DBC3317CEF}"/>
              </a:ext>
            </a:extLst>
          </p:cNvPr>
          <p:cNvSpPr>
            <a:spLocks noGrp="1"/>
          </p:cNvSpPr>
          <p:nvPr>
            <p:ph idx="1"/>
          </p:nvPr>
        </p:nvSpPr>
        <p:spPr>
          <a:xfrm>
            <a:off x="4544704" y="4342801"/>
            <a:ext cx="7138988" cy="2452687"/>
          </a:xfrm>
        </p:spPr>
        <p:txBody>
          <a:bodyPr anchor="ctr">
            <a:normAutofit/>
          </a:bodyPr>
          <a:lstStyle/>
          <a:p>
            <a:pPr marL="514350" marR="0" indent="-285750">
              <a:spcBef>
                <a:spcPts val="0"/>
              </a:spcBef>
              <a:spcAft>
                <a:spcPts val="0"/>
              </a:spcAft>
              <a:buFont typeface="Wingdings" panose="05000000000000000000" pitchFamily="2" charset="2"/>
              <a:buChar char="§"/>
            </a:pPr>
            <a:r>
              <a:rPr lang="en-US" sz="1300" dirty="0">
                <a:effectLst/>
                <a:latin typeface="Abadi" panose="020B0604020104020204" pitchFamily="34" charset="0"/>
                <a:ea typeface="Calibri" panose="020F0502020204030204" pitchFamily="34" charset="0"/>
                <a:cs typeface="Times New Roman" panose="02020603050405020304" pitchFamily="18" charset="0"/>
              </a:rPr>
              <a:t>This point remains debatable as it is highly dependent on the investor’s claims against the developer. It is unlikely that a developer to make a claim against the investor, unless such claim is related to the nonpayment of the price or other defaults of the buyer.</a:t>
            </a:r>
          </a:p>
          <a:p>
            <a:pPr marL="514350" marR="0" indent="-285750">
              <a:spcBef>
                <a:spcPts val="0"/>
              </a:spcBef>
              <a:spcAft>
                <a:spcPts val="0"/>
              </a:spcAft>
              <a:buFont typeface="Wingdings" panose="05000000000000000000" pitchFamily="2" charset="2"/>
              <a:buChar char="§"/>
            </a:pPr>
            <a:endParaRPr lang="en-US" sz="1300" dirty="0">
              <a:effectLst/>
              <a:latin typeface="Abadi" panose="020B0604020104020204" pitchFamily="34" charset="0"/>
              <a:ea typeface="Calibri" panose="020F0502020204030204" pitchFamily="34" charset="0"/>
              <a:cs typeface="Times New Roman" panose="02020603050405020304" pitchFamily="18" charset="0"/>
            </a:endParaRPr>
          </a:p>
          <a:p>
            <a:pPr marL="514350" marR="0" indent="-285750" algn="just">
              <a:spcBef>
                <a:spcPts val="0"/>
              </a:spcBef>
              <a:spcAft>
                <a:spcPts val="800"/>
              </a:spcAft>
              <a:buFont typeface="Wingdings" panose="05000000000000000000" pitchFamily="2" charset="2"/>
              <a:buChar char="§"/>
            </a:pPr>
            <a:r>
              <a:rPr lang="en-US" sz="1300" dirty="0">
                <a:effectLst/>
                <a:latin typeface="Abadi" panose="020B0604020104020204" pitchFamily="34" charset="0"/>
                <a:ea typeface="Calibri" panose="020F0502020204030204" pitchFamily="34" charset="0"/>
                <a:cs typeface="Times New Roman" panose="02020603050405020304" pitchFamily="18" charset="0"/>
              </a:rPr>
              <a:t>Whether the developer can use the pandemic as a defense accepted in courts and arbitration, it is again early however knowing the nature of the precautionary measures in the construction sector, our suggestion would be to consider this as a hardship and not as a fully exonerating event. </a:t>
            </a:r>
          </a:p>
          <a:p>
            <a:endParaRPr lang="en-US" sz="1300" dirty="0"/>
          </a:p>
        </p:txBody>
      </p:sp>
      <p:grpSp>
        <p:nvGrpSpPr>
          <p:cNvPr id="5" name="Group 4">
            <a:extLst>
              <a:ext uri="{FF2B5EF4-FFF2-40B4-BE49-F238E27FC236}">
                <a16:creationId xmlns:a16="http://schemas.microsoft.com/office/drawing/2014/main" id="{F3B608AB-13F5-401F-B685-588BCC15CEBA}"/>
              </a:ext>
            </a:extLst>
          </p:cNvPr>
          <p:cNvGrpSpPr/>
          <p:nvPr/>
        </p:nvGrpSpPr>
        <p:grpSpPr>
          <a:xfrm>
            <a:off x="-1" y="-13970"/>
            <a:ext cx="12192000" cy="663574"/>
            <a:chOff x="109268" y="93710"/>
            <a:chExt cx="11946744" cy="663574"/>
          </a:xfrm>
        </p:grpSpPr>
        <p:sp>
          <p:nvSpPr>
            <p:cNvPr id="6" name="Rectangle 5">
              <a:extLst>
                <a:ext uri="{FF2B5EF4-FFF2-40B4-BE49-F238E27FC236}">
                  <a16:creationId xmlns:a16="http://schemas.microsoft.com/office/drawing/2014/main" id="{6DA0874C-4A25-474C-856D-AC35D337D189}"/>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pic>
          <p:nvPicPr>
            <p:cNvPr id="7" name="image1.png">
              <a:extLst>
                <a:ext uri="{FF2B5EF4-FFF2-40B4-BE49-F238E27FC236}">
                  <a16:creationId xmlns:a16="http://schemas.microsoft.com/office/drawing/2014/main" id="{6A8527EA-2F9D-4450-8526-058A2FB8B4E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8" name="Rectangle 7">
              <a:extLst>
                <a:ext uri="{FF2B5EF4-FFF2-40B4-BE49-F238E27FC236}">
                  <a16:creationId xmlns:a16="http://schemas.microsoft.com/office/drawing/2014/main" id="{8DA97820-7C5B-452C-B055-A04FE2AA8812}"/>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sp>
        <p:nvSpPr>
          <p:cNvPr id="9" name="Rectangle 8">
            <a:extLst>
              <a:ext uri="{FF2B5EF4-FFF2-40B4-BE49-F238E27FC236}">
                <a16:creationId xmlns:a16="http://schemas.microsoft.com/office/drawing/2014/main" id="{94EE33B8-18BE-4FDC-B57F-F0C60390F787}"/>
              </a:ext>
            </a:extLst>
          </p:cNvPr>
          <p:cNvSpPr>
            <a:spLocks noChangeArrowheads="1"/>
          </p:cNvSpPr>
          <p:nvPr/>
        </p:nvSpPr>
        <p:spPr bwMode="auto">
          <a:xfrm flipV="1">
            <a:off x="0" y="6536251"/>
            <a:ext cx="12192000" cy="95262"/>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0" name="Rectangle 9">
            <a:extLst>
              <a:ext uri="{FF2B5EF4-FFF2-40B4-BE49-F238E27FC236}">
                <a16:creationId xmlns:a16="http://schemas.microsoft.com/office/drawing/2014/main" id="{58CF9CC0-77E6-4A03-A158-9015EEF1886B}"/>
              </a:ext>
            </a:extLst>
          </p:cNvPr>
          <p:cNvSpPr/>
          <p:nvPr/>
        </p:nvSpPr>
        <p:spPr>
          <a:xfrm>
            <a:off x="15516" y="6597809"/>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sp>
        <p:nvSpPr>
          <p:cNvPr id="11" name="TextBox 10">
            <a:extLst>
              <a:ext uri="{FF2B5EF4-FFF2-40B4-BE49-F238E27FC236}">
                <a16:creationId xmlns:a16="http://schemas.microsoft.com/office/drawing/2014/main" id="{44D0C818-7530-4B8D-9EC8-9EBF169330D0}"/>
              </a:ext>
            </a:extLst>
          </p:cNvPr>
          <p:cNvSpPr txBox="1"/>
          <p:nvPr/>
        </p:nvSpPr>
        <p:spPr>
          <a:xfrm>
            <a:off x="4280191" y="6568500"/>
            <a:ext cx="4612943" cy="307777"/>
          </a:xfrm>
          <a:prstGeom prst="rect">
            <a:avLst/>
          </a:prstGeom>
          <a:noFill/>
        </p:spPr>
        <p:txBody>
          <a:bodyPr wrap="square" rtlCol="0">
            <a:spAutoFit/>
          </a:bodyPr>
          <a:lstStyle/>
          <a:p>
            <a:r>
              <a:rPr lang="en-US" sz="1400" b="1" dirty="0">
                <a:latin typeface="Abadi" panose="020B0604020104020204" pitchFamily="34" charset="0"/>
                <a:hlinkClick r:id="rId4">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5">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spTree>
    <p:extLst>
      <p:ext uri="{BB962C8B-B14F-4D97-AF65-F5344CB8AC3E}">
        <p14:creationId xmlns:p14="http://schemas.microsoft.com/office/powerpoint/2010/main" val="585647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op 5 Dubai Real Estate Developers - Latest Off-plan Projects in Dubai">
            <a:extLst>
              <a:ext uri="{FF2B5EF4-FFF2-40B4-BE49-F238E27FC236}">
                <a16:creationId xmlns:a16="http://schemas.microsoft.com/office/drawing/2014/main" id="{B57ECD35-6500-4EFE-984C-BD5ED86541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77" r="19974"/>
          <a:stretch/>
        </p:blipFill>
        <p:spPr bwMode="auto">
          <a:xfrm>
            <a:off x="4883022" y="649604"/>
            <a:ext cx="7308978" cy="5886647"/>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93" name="Freeform: Shape 192">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4" name="Freeform: Shape 193">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100A4A-0ED5-4A1C-9DFB-71FD99496492}"/>
              </a:ext>
            </a:extLst>
          </p:cNvPr>
          <p:cNvSpPr>
            <a:spLocks noGrp="1"/>
          </p:cNvSpPr>
          <p:nvPr>
            <p:ph type="title"/>
          </p:nvPr>
        </p:nvSpPr>
        <p:spPr>
          <a:xfrm>
            <a:off x="374904" y="856488"/>
            <a:ext cx="4992624" cy="1243584"/>
          </a:xfrm>
        </p:spPr>
        <p:txBody>
          <a:bodyPr anchor="ctr">
            <a:normAutofit/>
          </a:bodyPr>
          <a:lstStyle/>
          <a:p>
            <a:r>
              <a:rPr lang="en-US" sz="2800" b="1" dirty="0">
                <a:latin typeface="Abadi" panose="020B0604020104020204" pitchFamily="34" charset="0"/>
              </a:rPr>
              <a:t>Definition of Force Majeure </a:t>
            </a:r>
          </a:p>
        </p:txBody>
      </p:sp>
      <p:sp>
        <p:nvSpPr>
          <p:cNvPr id="195" name="Rectangle 194">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6" name="Rectangle 195">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2DBEE8C-806A-4EC4-9E46-20B1E2867669}"/>
              </a:ext>
            </a:extLst>
          </p:cNvPr>
          <p:cNvSpPr>
            <a:spLocks noGrp="1"/>
          </p:cNvSpPr>
          <p:nvPr>
            <p:ph idx="1"/>
          </p:nvPr>
        </p:nvSpPr>
        <p:spPr>
          <a:xfrm>
            <a:off x="301752" y="2438543"/>
            <a:ext cx="5065776" cy="3402363"/>
          </a:xfrm>
        </p:spPr>
        <p:txBody>
          <a:bodyPr anchor="t">
            <a:normAutofit/>
          </a:bodyPr>
          <a:lstStyle/>
          <a:p>
            <a:pPr marL="457200" marR="0">
              <a:spcBef>
                <a:spcPts val="0"/>
              </a:spcBef>
              <a:spcAft>
                <a:spcPts val="0"/>
              </a:spcAft>
            </a:pPr>
            <a:r>
              <a:rPr lang="en-US" sz="1400" dirty="0">
                <a:effectLst/>
                <a:latin typeface="Abadi" panose="020B0604020104020204" pitchFamily="34" charset="0"/>
                <a:ea typeface="Calibri" panose="020F0502020204030204" pitchFamily="34" charset="0"/>
                <a:cs typeface="Arial" panose="020B0604020202020204" pitchFamily="34" charset="0"/>
              </a:rPr>
              <a:t>Is a common clause in contracts that essentially frees both parties from liability or obligation when an extraordinary event or circumstance beyond the control of the parties, such as a war, strike, epidemic or any event described by the legal term as "</a:t>
            </a:r>
            <a:r>
              <a:rPr lang="en-US" sz="1400" b="1" dirty="0">
                <a:effectLst/>
                <a:latin typeface="Abadi" panose="020B0604020104020204" pitchFamily="34" charset="0"/>
                <a:ea typeface="Calibri" panose="020F0502020204030204" pitchFamily="34" charset="0"/>
                <a:cs typeface="Arial" panose="020B0604020202020204" pitchFamily="34" charset="0"/>
              </a:rPr>
              <a:t>ACT OF GOD</a:t>
            </a:r>
            <a:r>
              <a:rPr lang="en-US" sz="1400" dirty="0">
                <a:effectLst/>
                <a:latin typeface="Abadi" panose="020B0604020104020204" pitchFamily="34" charset="0"/>
                <a:ea typeface="Calibri" panose="020F0502020204030204" pitchFamily="34" charset="0"/>
                <a:cs typeface="Arial" panose="020B0604020202020204" pitchFamily="34" charset="0"/>
              </a:rPr>
              <a:t>", prevents one or both parties from fulfilling their obligations under the contract.</a:t>
            </a:r>
          </a:p>
          <a:p>
            <a:pPr marR="0" indent="0">
              <a:spcBef>
                <a:spcPts val="0"/>
              </a:spcBef>
              <a:spcAft>
                <a:spcPts val="0"/>
              </a:spcAft>
              <a:buNone/>
            </a:pPr>
            <a:endParaRPr lang="en-US" sz="1400" dirty="0">
              <a:effectLst/>
              <a:latin typeface="Abadi" panose="020B0604020104020204" pitchFamily="34" charset="0"/>
              <a:ea typeface="Calibri" panose="020F0502020204030204" pitchFamily="34" charset="0"/>
              <a:cs typeface="Arial" panose="020B0604020202020204" pitchFamily="34" charset="0"/>
            </a:endParaRPr>
          </a:p>
          <a:p>
            <a:pPr marL="457200" marR="0">
              <a:spcBef>
                <a:spcPts val="0"/>
              </a:spcBef>
              <a:spcAft>
                <a:spcPts val="800"/>
              </a:spcAft>
            </a:pPr>
            <a:r>
              <a:rPr lang="en-US" sz="1400" dirty="0">
                <a:effectLst/>
                <a:latin typeface="Abadi" panose="020B0604020104020204" pitchFamily="34" charset="0"/>
                <a:ea typeface="Calibri" panose="020F0502020204030204" pitchFamily="34" charset="0"/>
                <a:cs typeface="Arial" panose="020B0604020202020204" pitchFamily="34" charset="0"/>
              </a:rPr>
              <a:t>And since the World Health Organization has announced that the Coronavirus has been classified as a global pandemic, therefore, the Coronavirus is considered as a force majeure.</a:t>
            </a:r>
          </a:p>
          <a:p>
            <a:endParaRPr lang="en-US" sz="1700" dirty="0"/>
          </a:p>
        </p:txBody>
      </p:sp>
      <p:grpSp>
        <p:nvGrpSpPr>
          <p:cNvPr id="19" name="Group 18">
            <a:extLst>
              <a:ext uri="{FF2B5EF4-FFF2-40B4-BE49-F238E27FC236}">
                <a16:creationId xmlns:a16="http://schemas.microsoft.com/office/drawing/2014/main" id="{131AC8FB-A12C-40C4-A1B5-A191F1B29D1E}"/>
              </a:ext>
            </a:extLst>
          </p:cNvPr>
          <p:cNvGrpSpPr/>
          <p:nvPr/>
        </p:nvGrpSpPr>
        <p:grpSpPr>
          <a:xfrm>
            <a:off x="-1" y="-13970"/>
            <a:ext cx="12192000" cy="663574"/>
            <a:chOff x="109268" y="93710"/>
            <a:chExt cx="11946744" cy="663574"/>
          </a:xfrm>
        </p:grpSpPr>
        <p:sp>
          <p:nvSpPr>
            <p:cNvPr id="20" name="Rectangle 19">
              <a:extLst>
                <a:ext uri="{FF2B5EF4-FFF2-40B4-BE49-F238E27FC236}">
                  <a16:creationId xmlns:a16="http://schemas.microsoft.com/office/drawing/2014/main" id="{DBB707FE-19E0-4486-AF5D-20D433858E52}"/>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pic>
          <p:nvPicPr>
            <p:cNvPr id="21" name="image1.png">
              <a:extLst>
                <a:ext uri="{FF2B5EF4-FFF2-40B4-BE49-F238E27FC236}">
                  <a16:creationId xmlns:a16="http://schemas.microsoft.com/office/drawing/2014/main" id="{5E5AAF5F-55EA-499C-8FE2-0DEA61B053E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22" name="Rectangle 21">
              <a:extLst>
                <a:ext uri="{FF2B5EF4-FFF2-40B4-BE49-F238E27FC236}">
                  <a16:creationId xmlns:a16="http://schemas.microsoft.com/office/drawing/2014/main" id="{5B02FB04-D27D-49B1-942E-C15A6932C3A9}"/>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sp>
        <p:nvSpPr>
          <p:cNvPr id="23" name="Rectangle 22">
            <a:extLst>
              <a:ext uri="{FF2B5EF4-FFF2-40B4-BE49-F238E27FC236}">
                <a16:creationId xmlns:a16="http://schemas.microsoft.com/office/drawing/2014/main" id="{BEA90B58-6BC3-4CA0-A329-A5FAB3D76F52}"/>
              </a:ext>
            </a:extLst>
          </p:cNvPr>
          <p:cNvSpPr>
            <a:spLocks noChangeArrowheads="1"/>
          </p:cNvSpPr>
          <p:nvPr/>
        </p:nvSpPr>
        <p:spPr bwMode="auto">
          <a:xfrm flipV="1">
            <a:off x="0" y="6536251"/>
            <a:ext cx="12192000" cy="95262"/>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24" name="Rectangle 23">
            <a:extLst>
              <a:ext uri="{FF2B5EF4-FFF2-40B4-BE49-F238E27FC236}">
                <a16:creationId xmlns:a16="http://schemas.microsoft.com/office/drawing/2014/main" id="{731F00DA-E15E-42DA-82D6-4CCCBC535CF2}"/>
              </a:ext>
            </a:extLst>
          </p:cNvPr>
          <p:cNvSpPr/>
          <p:nvPr/>
        </p:nvSpPr>
        <p:spPr>
          <a:xfrm>
            <a:off x="15516" y="6597809"/>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sp>
        <p:nvSpPr>
          <p:cNvPr id="25" name="TextBox 24">
            <a:extLst>
              <a:ext uri="{FF2B5EF4-FFF2-40B4-BE49-F238E27FC236}">
                <a16:creationId xmlns:a16="http://schemas.microsoft.com/office/drawing/2014/main" id="{D21C042E-2E1E-4F8D-984B-0795B0C9DF7D}"/>
              </a:ext>
            </a:extLst>
          </p:cNvPr>
          <p:cNvSpPr txBox="1"/>
          <p:nvPr/>
        </p:nvSpPr>
        <p:spPr>
          <a:xfrm>
            <a:off x="4280191" y="6568500"/>
            <a:ext cx="4612943" cy="307777"/>
          </a:xfrm>
          <a:prstGeom prst="rect">
            <a:avLst/>
          </a:prstGeom>
          <a:noFill/>
        </p:spPr>
        <p:txBody>
          <a:bodyPr wrap="square" rtlCol="0">
            <a:spAutoFit/>
          </a:bodyPr>
          <a:lstStyle/>
          <a:p>
            <a:r>
              <a:rPr lang="en-US" sz="1400" b="1" dirty="0">
                <a:latin typeface="Abadi" panose="020B0604020104020204" pitchFamily="34" charset="0"/>
                <a:hlinkClick r:id="rId4">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5">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spTree>
    <p:extLst>
      <p:ext uri="{BB962C8B-B14F-4D97-AF65-F5344CB8AC3E}">
        <p14:creationId xmlns:p14="http://schemas.microsoft.com/office/powerpoint/2010/main" val="4006506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 name="Rectangle 95">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8" name="Picture 97">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C278EB12-696C-45DD-93F8-66B99D4858C4}"/>
              </a:ext>
            </a:extLst>
          </p:cNvPr>
          <p:cNvSpPr>
            <a:spLocks noGrp="1"/>
          </p:cNvSpPr>
          <p:nvPr>
            <p:ph type="title"/>
          </p:nvPr>
        </p:nvSpPr>
        <p:spPr>
          <a:xfrm>
            <a:off x="801340" y="802955"/>
            <a:ext cx="4977976" cy="1454051"/>
          </a:xfrm>
        </p:spPr>
        <p:txBody>
          <a:bodyPr>
            <a:normAutofit/>
          </a:bodyPr>
          <a:lstStyle/>
          <a:p>
            <a:r>
              <a:rPr lang="en-US" sz="2800" b="1" dirty="0">
                <a:solidFill>
                  <a:srgbClr val="000000"/>
                </a:solidFill>
                <a:effectLst/>
                <a:latin typeface="Abadi" panose="020B0604020104020204" pitchFamily="34" charset="0"/>
                <a:ea typeface="Calibri" panose="020F0502020204030204" pitchFamily="34" charset="0"/>
                <a:cs typeface="Arial" panose="020B0604020202020204" pitchFamily="34" charset="0"/>
              </a:rPr>
              <a:t>UAE Civil Transactions Law</a:t>
            </a:r>
            <a:br>
              <a:rPr lang="en-US" sz="2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br>
            <a:endParaRPr lang="en-US" sz="2800" dirty="0">
              <a:solidFill>
                <a:srgbClr val="000000"/>
              </a:solidFill>
            </a:endParaRPr>
          </a:p>
        </p:txBody>
      </p:sp>
      <p:sp>
        <p:nvSpPr>
          <p:cNvPr id="3" name="Content Placeholder 2">
            <a:extLst>
              <a:ext uri="{FF2B5EF4-FFF2-40B4-BE49-F238E27FC236}">
                <a16:creationId xmlns:a16="http://schemas.microsoft.com/office/drawing/2014/main" id="{F63D077D-2F76-4ED0-A454-5C9E485DE4E4}"/>
              </a:ext>
            </a:extLst>
          </p:cNvPr>
          <p:cNvSpPr>
            <a:spLocks noGrp="1"/>
          </p:cNvSpPr>
          <p:nvPr>
            <p:ph idx="1"/>
          </p:nvPr>
        </p:nvSpPr>
        <p:spPr>
          <a:xfrm>
            <a:off x="239426" y="1802333"/>
            <a:ext cx="6480221" cy="1007318"/>
          </a:xfrm>
        </p:spPr>
        <p:txBody>
          <a:bodyPr anchor="ctr">
            <a:normAutofit fontScale="85000" lnSpcReduction="10000"/>
          </a:bodyPr>
          <a:lstStyle/>
          <a:p>
            <a:pPr marR="0" indent="0">
              <a:spcBef>
                <a:spcPts val="0"/>
              </a:spcBef>
              <a:spcAft>
                <a:spcPts val="0"/>
              </a:spcAft>
              <a:buNone/>
            </a:pPr>
            <a:r>
              <a:rPr lang="en-US" sz="1800" b="1" dirty="0">
                <a:solidFill>
                  <a:srgbClr val="000000"/>
                </a:solidFill>
                <a:effectLst/>
                <a:latin typeface="Abadi" panose="020B0604020104020204" pitchFamily="34" charset="0"/>
                <a:ea typeface="Calibri" panose="020F0502020204030204" pitchFamily="34" charset="0"/>
                <a:cs typeface="Arial" panose="020B0604020202020204" pitchFamily="34" charset="0"/>
              </a:rPr>
              <a:t>The tenancy contract is a type of contracts binding on both parties, therefore, the general conditions of the contracts which mentioned in the Civil Law applied on it, especially the following articles:</a:t>
            </a:r>
          </a:p>
          <a:p>
            <a:pPr marR="0" indent="0">
              <a:spcBef>
                <a:spcPts val="0"/>
              </a:spcBef>
              <a:spcAft>
                <a:spcPts val="800"/>
              </a:spcAft>
              <a:buNone/>
            </a:pPr>
            <a:r>
              <a:rPr lang="en-US"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p>
          <a:p>
            <a:pPr marL="0" indent="0">
              <a:buNone/>
            </a:pPr>
            <a:endParaRPr lang="en-US" sz="2000" dirty="0">
              <a:solidFill>
                <a:srgbClr val="000000"/>
              </a:solidFill>
            </a:endParaRPr>
          </a:p>
        </p:txBody>
      </p:sp>
      <p:sp>
        <p:nvSpPr>
          <p:cNvPr id="100"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Content Placeholder 3">
            <a:extLst>
              <a:ext uri="{FF2B5EF4-FFF2-40B4-BE49-F238E27FC236}">
                <a16:creationId xmlns:a16="http://schemas.microsoft.com/office/drawing/2014/main" id="{C578DB0B-A848-427F-B4E7-B5A2A808718B}"/>
              </a:ext>
            </a:extLst>
          </p:cNvPr>
          <p:cNvSpPr txBox="1">
            <a:spLocks/>
          </p:cNvSpPr>
          <p:nvPr/>
        </p:nvSpPr>
        <p:spPr>
          <a:xfrm>
            <a:off x="190018" y="2465412"/>
            <a:ext cx="2964243" cy="3153171"/>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00" b="1" dirty="0">
                <a:latin typeface="Abadi" panose="020B0604020104020204" pitchFamily="34" charset="0"/>
              </a:rPr>
              <a:t>Article (249):</a:t>
            </a:r>
            <a:r>
              <a:rPr lang="en-US" sz="1300" dirty="0">
                <a:latin typeface="Abadi" panose="020B0604020104020204" pitchFamily="34" charset="0"/>
              </a:rPr>
              <a:t> </a:t>
            </a:r>
            <a:br>
              <a:rPr lang="en-US" sz="1300" dirty="0">
                <a:latin typeface="Abadi" panose="020B0604020104020204" pitchFamily="34" charset="0"/>
              </a:rPr>
            </a:br>
            <a:r>
              <a:rPr lang="en-US" sz="1300" dirty="0">
                <a:latin typeface="Abadi" panose="020B0604020104020204" pitchFamily="34" charset="0"/>
              </a:rPr>
              <a:t>If exceptional circumstances of a public nature which could not have been  foreseen occur as a result of which the performance of the contractual obligation, even if not impossible, becomes oppressive for the obligor so as to threaten him with grave loss, it shall be permissible for the judge, in accordance with the circumstances and after weighing up the interests of each party, to reduce the oppressive obligation to a reasonable level if justice so requires, and any agreement to the contrary shall be void.</a:t>
            </a:r>
          </a:p>
        </p:txBody>
      </p:sp>
      <p:sp>
        <p:nvSpPr>
          <p:cNvPr id="27" name="TextBox 26">
            <a:extLst>
              <a:ext uri="{FF2B5EF4-FFF2-40B4-BE49-F238E27FC236}">
                <a16:creationId xmlns:a16="http://schemas.microsoft.com/office/drawing/2014/main" id="{AC794E87-5A03-4237-A74F-2704098E5334}"/>
              </a:ext>
            </a:extLst>
          </p:cNvPr>
          <p:cNvSpPr txBox="1"/>
          <p:nvPr/>
        </p:nvSpPr>
        <p:spPr>
          <a:xfrm>
            <a:off x="3254204" y="2465412"/>
            <a:ext cx="3465443" cy="2893100"/>
          </a:xfrm>
          <a:prstGeom prst="rect">
            <a:avLst/>
          </a:prstGeom>
          <a:noFill/>
        </p:spPr>
        <p:txBody>
          <a:bodyPr wrap="square" rtlCol="0">
            <a:spAutoFit/>
          </a:bodyPr>
          <a:lstStyle/>
          <a:p>
            <a:r>
              <a:rPr lang="en-US" sz="1300" b="1" dirty="0">
                <a:latin typeface="Abadi" panose="020B0604020104020204" pitchFamily="34" charset="0"/>
              </a:rPr>
              <a:t>Article (273):</a:t>
            </a:r>
            <a:r>
              <a:rPr lang="en-US" sz="1300" dirty="0">
                <a:latin typeface="Abadi" panose="020B0604020104020204" pitchFamily="34" charset="0"/>
              </a:rPr>
              <a:t> </a:t>
            </a:r>
            <a:br>
              <a:rPr lang="en-US" sz="1300" dirty="0">
                <a:latin typeface="Abadi" panose="020B0604020104020204" pitchFamily="34" charset="0"/>
              </a:rPr>
            </a:br>
            <a:r>
              <a:rPr lang="en-US" sz="1300" dirty="0">
                <a:latin typeface="Abadi" panose="020B0604020104020204" pitchFamily="34" charset="0"/>
              </a:rPr>
              <a:t>(1) In contracts binding on both parties, if force majeure supervenes which makes the performance of the contract impossible, the corresponding obligation shall cease, and the contract shall be automatically cancelled.</a:t>
            </a:r>
          </a:p>
          <a:p>
            <a:r>
              <a:rPr lang="en-US" sz="1300" dirty="0">
                <a:latin typeface="Abadi" panose="020B0604020104020204" pitchFamily="34" charset="0"/>
              </a:rPr>
              <a:t>(2) In the case of partial impossibility, that part of the contract which is impossible shall be extinguished, and the same shall apply to temporary impossibility in continuing contracts, and in those two cases it shall be permissible for the obligor to cancel the contract provided that the </a:t>
            </a:r>
            <a:r>
              <a:rPr lang="en-US" sz="1300" dirty="0" err="1">
                <a:latin typeface="Abadi" panose="020B0604020104020204" pitchFamily="34" charset="0"/>
              </a:rPr>
              <a:t>obligee</a:t>
            </a:r>
            <a:r>
              <a:rPr lang="en-US" sz="1300" dirty="0">
                <a:latin typeface="Abadi" panose="020B0604020104020204" pitchFamily="34" charset="0"/>
              </a:rPr>
              <a:t> is so aware.</a:t>
            </a:r>
          </a:p>
        </p:txBody>
      </p:sp>
      <p:pic>
        <p:nvPicPr>
          <p:cNvPr id="2056" name="Picture 8" descr="Dubai real estate market recovery to be seen as of 2022: S&amp;P ...">
            <a:extLst>
              <a:ext uri="{FF2B5EF4-FFF2-40B4-BE49-F238E27FC236}">
                <a16:creationId xmlns:a16="http://schemas.microsoft.com/office/drawing/2014/main" id="{F4550183-45F6-476F-BB00-6C8C7E2C8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5157" y="1212735"/>
            <a:ext cx="4936843" cy="445273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003D4A3B-D0EE-4E17-8043-9CAD7B6E1D96}"/>
              </a:ext>
            </a:extLst>
          </p:cNvPr>
          <p:cNvGrpSpPr/>
          <p:nvPr/>
        </p:nvGrpSpPr>
        <p:grpSpPr>
          <a:xfrm>
            <a:off x="-1" y="-13970"/>
            <a:ext cx="12192000" cy="663574"/>
            <a:chOff x="109268" y="93710"/>
            <a:chExt cx="11946744" cy="663574"/>
          </a:xfrm>
        </p:grpSpPr>
        <p:sp>
          <p:nvSpPr>
            <p:cNvPr id="31" name="Rectangle 30">
              <a:extLst>
                <a:ext uri="{FF2B5EF4-FFF2-40B4-BE49-F238E27FC236}">
                  <a16:creationId xmlns:a16="http://schemas.microsoft.com/office/drawing/2014/main" id="{F175E4E1-B9B0-4571-A133-8F368F745843}"/>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pic>
          <p:nvPicPr>
            <p:cNvPr id="32" name="image1.png">
              <a:extLst>
                <a:ext uri="{FF2B5EF4-FFF2-40B4-BE49-F238E27FC236}">
                  <a16:creationId xmlns:a16="http://schemas.microsoft.com/office/drawing/2014/main" id="{2632218F-9073-4897-ABCF-1769EC48C14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33" name="Rectangle 32">
              <a:extLst>
                <a:ext uri="{FF2B5EF4-FFF2-40B4-BE49-F238E27FC236}">
                  <a16:creationId xmlns:a16="http://schemas.microsoft.com/office/drawing/2014/main" id="{E112E112-E0BA-4B54-A388-7AF68B4CFF4E}"/>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sp>
        <p:nvSpPr>
          <p:cNvPr id="34" name="Rectangle 33">
            <a:extLst>
              <a:ext uri="{FF2B5EF4-FFF2-40B4-BE49-F238E27FC236}">
                <a16:creationId xmlns:a16="http://schemas.microsoft.com/office/drawing/2014/main" id="{899346C2-1630-4CB2-BD05-F17E18E8860A}"/>
              </a:ext>
            </a:extLst>
          </p:cNvPr>
          <p:cNvSpPr>
            <a:spLocks noChangeArrowheads="1"/>
          </p:cNvSpPr>
          <p:nvPr/>
        </p:nvSpPr>
        <p:spPr bwMode="auto">
          <a:xfrm flipV="1">
            <a:off x="0" y="6536251"/>
            <a:ext cx="12192000" cy="95262"/>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35" name="Rectangle 34">
            <a:extLst>
              <a:ext uri="{FF2B5EF4-FFF2-40B4-BE49-F238E27FC236}">
                <a16:creationId xmlns:a16="http://schemas.microsoft.com/office/drawing/2014/main" id="{02809560-5E83-4C26-B76B-2B88067DC485}"/>
              </a:ext>
            </a:extLst>
          </p:cNvPr>
          <p:cNvSpPr/>
          <p:nvPr/>
        </p:nvSpPr>
        <p:spPr>
          <a:xfrm>
            <a:off x="15516" y="6597809"/>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sp>
        <p:nvSpPr>
          <p:cNvPr id="36" name="TextBox 35">
            <a:extLst>
              <a:ext uri="{FF2B5EF4-FFF2-40B4-BE49-F238E27FC236}">
                <a16:creationId xmlns:a16="http://schemas.microsoft.com/office/drawing/2014/main" id="{759D3F66-7AA5-4176-81A7-A744865E7B76}"/>
              </a:ext>
            </a:extLst>
          </p:cNvPr>
          <p:cNvSpPr txBox="1"/>
          <p:nvPr/>
        </p:nvSpPr>
        <p:spPr>
          <a:xfrm>
            <a:off x="4280191" y="6568500"/>
            <a:ext cx="4612943" cy="307777"/>
          </a:xfrm>
          <a:prstGeom prst="rect">
            <a:avLst/>
          </a:prstGeom>
          <a:noFill/>
        </p:spPr>
        <p:txBody>
          <a:bodyPr wrap="square" rtlCol="0">
            <a:spAutoFit/>
          </a:bodyPr>
          <a:lstStyle/>
          <a:p>
            <a:r>
              <a:rPr lang="en-US" sz="1400" b="1" dirty="0">
                <a:latin typeface="Abadi" panose="020B0604020104020204" pitchFamily="34" charset="0"/>
                <a:hlinkClick r:id="rId5">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6">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spTree>
    <p:extLst>
      <p:ext uri="{BB962C8B-B14F-4D97-AF65-F5344CB8AC3E}">
        <p14:creationId xmlns:p14="http://schemas.microsoft.com/office/powerpoint/2010/main" val="943014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CAF253DFA9374582FEB582C6F1A2E4" ma:contentTypeVersion="12" ma:contentTypeDescription="Create a new document." ma:contentTypeScope="" ma:versionID="9f0f63968893405fae8c3d81924fecae">
  <xsd:schema xmlns:xsd="http://www.w3.org/2001/XMLSchema" xmlns:xs="http://www.w3.org/2001/XMLSchema" xmlns:p="http://schemas.microsoft.com/office/2006/metadata/properties" xmlns:ns2="5da05f7d-e835-47e7-8f8c-dda240c52f91" xmlns:ns3="d89887cd-0075-4ae1-9bc8-db3b399d1a21" targetNamespace="http://schemas.microsoft.com/office/2006/metadata/properties" ma:root="true" ma:fieldsID="a260412a9b822982575c4ab8a73a6576" ns2:_="" ns3:_="">
    <xsd:import namespace="5da05f7d-e835-47e7-8f8c-dda240c52f91"/>
    <xsd:import namespace="d89887cd-0075-4ae1-9bc8-db3b399d1a2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a05f7d-e835-47e7-8f8c-dda240c52f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9887cd-0075-4ae1-9bc8-db3b399d1a2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81443E-F0C7-425A-9BAE-0E5347E663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a05f7d-e835-47e7-8f8c-dda240c52f91"/>
    <ds:schemaRef ds:uri="d89887cd-0075-4ae1-9bc8-db3b399d1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63E6CC-E3EA-4D36-8CBF-ABC9A46D0E3D}">
  <ds:schemaRefs>
    <ds:schemaRef ds:uri="http://schemas.microsoft.com/sharepoint/v3/contenttype/forms"/>
  </ds:schemaRefs>
</ds:datastoreItem>
</file>

<file path=customXml/itemProps3.xml><?xml version="1.0" encoding="utf-8"?>
<ds:datastoreItem xmlns:ds="http://schemas.openxmlformats.org/officeDocument/2006/customXml" ds:itemID="{48690D68-949B-4BA3-92CC-C9F2879CB45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161</TotalTime>
  <Words>1978</Words>
  <Application>Microsoft Office PowerPoint</Application>
  <PresentationFormat>Widescreen</PresentationFormat>
  <Paragraphs>112</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Abadi</vt:lpstr>
      <vt:lpstr>Arial</vt:lpstr>
      <vt:lpstr>Calibri</vt:lpstr>
      <vt:lpstr>Calibri Light</vt:lpstr>
      <vt:lpstr>Wingdings</vt:lpstr>
      <vt:lpstr>Office Theme</vt:lpstr>
      <vt:lpstr>PowerPoint Presentation</vt:lpstr>
      <vt:lpstr>WEBINAR AGENDA</vt:lpstr>
      <vt:lpstr>General introduction – Impact on the Real Estate Market of the Current Pandemic </vt:lpstr>
      <vt:lpstr>Contractual consequences – very visible in Off Plan sales and purchases of properties  </vt:lpstr>
      <vt:lpstr>Options for the Developers</vt:lpstr>
      <vt:lpstr>What if projects are stalled in this period or became cancelled as a result of the pandemic?</vt:lpstr>
      <vt:lpstr>Can the current pandemic be used as a reason justifying the developer’s delay in completing a project?  </vt:lpstr>
      <vt:lpstr>Definition of Force Majeure </vt:lpstr>
      <vt:lpstr>UAE Civil Transactions Law </vt:lpstr>
      <vt:lpstr>Rental Dispute Center</vt:lpstr>
      <vt:lpstr>So what can we do? </vt:lpstr>
      <vt:lpstr>Thank you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Fichte &amp; Co</dc:creator>
  <cp:lastModifiedBy>Tanusree Bose</cp:lastModifiedBy>
  <cp:revision>8</cp:revision>
  <dcterms:created xsi:type="dcterms:W3CDTF">2020-07-12T14:09:13Z</dcterms:created>
  <dcterms:modified xsi:type="dcterms:W3CDTF">2020-07-15T10:46:04Z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0x01010001CAF253DFA9374582FEB582C6F1A2E4</vt:lpwstr>
  </property>
</Properties>
</file>